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59" r:id="rId4"/>
    <p:sldId id="261" r:id="rId5"/>
    <p:sldId id="265" r:id="rId6"/>
    <p:sldId id="266" r:id="rId7"/>
    <p:sldId id="267" r:id="rId8"/>
    <p:sldId id="262" r:id="rId9"/>
    <p:sldId id="263" r:id="rId10"/>
    <p:sldId id="271" r:id="rId11"/>
    <p:sldId id="264" r:id="rId12"/>
    <p:sldId id="272" r:id="rId13"/>
    <p:sldId id="268" r:id="rId14"/>
  </p:sldIdLst>
  <p:sldSz cx="12192000" cy="6858000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9A8E"/>
    <a:srgbClr val="5C5858"/>
    <a:srgbClr val="474343"/>
    <a:srgbClr val="827C7C"/>
    <a:srgbClr val="C1D1D0"/>
    <a:srgbClr val="5E787C"/>
    <a:srgbClr val="EEF2F2"/>
    <a:srgbClr val="B5D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6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Среднекраевой балл по показателю</c:v>
                </c:pt>
              </c:strCache>
            </c:strRef>
          </c:tx>
          <c:spPr>
            <a:solidFill>
              <a:srgbClr val="1A9A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Показатель 1.1</c:v>
                </c:pt>
                <c:pt idx="1">
                  <c:v>Показатель 1.2</c:v>
                </c:pt>
                <c:pt idx="2">
                  <c:v>Показатель 1.3</c:v>
                </c:pt>
                <c:pt idx="3">
                  <c:v>Показатель 1.4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7.7</c:v>
                </c:pt>
                <c:pt idx="1">
                  <c:v>8.9</c:v>
                </c:pt>
                <c:pt idx="2">
                  <c:v>7.1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79-40C6-AB7F-42DB5D562C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Максимальный балл по показателю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Показатель 1.1</c:v>
                </c:pt>
                <c:pt idx="1">
                  <c:v>Показатель 1.2</c:v>
                </c:pt>
                <c:pt idx="2">
                  <c:v>Показатель 1.3</c:v>
                </c:pt>
                <c:pt idx="3">
                  <c:v>Показатель 1.4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C79-40C6-AB7F-42DB5D562C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37587592"/>
        <c:axId val="237587984"/>
      </c:barChart>
      <c:catAx>
        <c:axId val="237587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7587984"/>
        <c:crosses val="autoZero"/>
        <c:auto val="1"/>
        <c:lblAlgn val="ctr"/>
        <c:lblOffset val="100"/>
        <c:noMultiLvlLbl val="0"/>
      </c:catAx>
      <c:valAx>
        <c:axId val="237587984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7587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944444444444451E-3"/>
          <c:y val="0.83010248718910162"/>
          <c:w val="0.98929644211140277"/>
          <c:h val="0.146087989001374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>
          <a:solidFill>
            <a:sysClr val="windowText" lastClr="000000"/>
          </a:solidFill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Среднекраевой балл по показателю</c:v>
                </c:pt>
              </c:strCache>
            </c:strRef>
          </c:tx>
          <c:spPr>
            <a:solidFill>
              <a:srgbClr val="1A9A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Показатель 2.1</c:v>
                </c:pt>
                <c:pt idx="1">
                  <c:v>Показатель 2.2</c:v>
                </c:pt>
                <c:pt idx="2">
                  <c:v>Показатель 2.3</c:v>
                </c:pt>
                <c:pt idx="3">
                  <c:v>Показатель 2.4</c:v>
                </c:pt>
                <c:pt idx="4">
                  <c:v>Показатель 2.5</c:v>
                </c:pt>
                <c:pt idx="5">
                  <c:v>Показатель 2.6</c:v>
                </c:pt>
                <c:pt idx="6">
                  <c:v>Показатель 2.7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6.8</c:v>
                </c:pt>
                <c:pt idx="1">
                  <c:v>8</c:v>
                </c:pt>
                <c:pt idx="2">
                  <c:v>7.2</c:v>
                </c:pt>
                <c:pt idx="3">
                  <c:v>0</c:v>
                </c:pt>
                <c:pt idx="4">
                  <c:v>6.7</c:v>
                </c:pt>
                <c:pt idx="5">
                  <c:v>8.3000000000000007</c:v>
                </c:pt>
                <c:pt idx="6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902-4805-AFE9-7B43143DA8B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Максимальный балл по показателю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7"/>
                <c:pt idx="0">
                  <c:v>Показатель 2.1</c:v>
                </c:pt>
                <c:pt idx="1">
                  <c:v>Показатель 2.2</c:v>
                </c:pt>
                <c:pt idx="2">
                  <c:v>Показатель 2.3</c:v>
                </c:pt>
                <c:pt idx="3">
                  <c:v>Показатель 2.4</c:v>
                </c:pt>
                <c:pt idx="4">
                  <c:v>Показатель 2.5</c:v>
                </c:pt>
                <c:pt idx="5">
                  <c:v>Показатель 2.6</c:v>
                </c:pt>
                <c:pt idx="6">
                  <c:v>Показатель 2.7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902-4805-AFE9-7B43143DA8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37589160"/>
        <c:axId val="239775640"/>
      </c:barChart>
      <c:catAx>
        <c:axId val="237589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775640"/>
        <c:crosses val="autoZero"/>
        <c:auto val="1"/>
        <c:lblAlgn val="ctr"/>
        <c:lblOffset val="100"/>
        <c:noMultiLvlLbl val="0"/>
      </c:catAx>
      <c:valAx>
        <c:axId val="239775640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7589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438249503531074E-3"/>
          <c:y val="0.83010248718910162"/>
          <c:w val="0.98010485277821469"/>
          <c:h val="0.146087989001374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Среднекраевой балл по показателю</c:v>
                </c:pt>
              </c:strCache>
            </c:strRef>
          </c:tx>
          <c:spPr>
            <a:solidFill>
              <a:srgbClr val="1A9A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Показатель 3.1</c:v>
                </c:pt>
                <c:pt idx="1">
                  <c:v>Показатель 3.2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7.5</c:v>
                </c:pt>
                <c:pt idx="1">
                  <c:v>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41-4158-8BC7-50769F547E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Максимальный балл по показателю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Показатель 3.1</c:v>
                </c:pt>
                <c:pt idx="1">
                  <c:v>Показатель 3.2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A41-4158-8BC7-50769F547E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39776424"/>
        <c:axId val="239776816"/>
      </c:barChart>
      <c:catAx>
        <c:axId val="239776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776816"/>
        <c:crosses val="autoZero"/>
        <c:auto val="1"/>
        <c:lblAlgn val="ctr"/>
        <c:lblOffset val="100"/>
        <c:noMultiLvlLbl val="0"/>
      </c:catAx>
      <c:valAx>
        <c:axId val="239776816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776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38888888888889E-2"/>
          <c:y val="0.83010248718910162"/>
          <c:w val="0.98235199766695791"/>
          <c:h val="0.146087989001374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Среднекраевой балл по показателю</c:v>
                </c:pt>
              </c:strCache>
            </c:strRef>
          </c:tx>
          <c:spPr>
            <a:solidFill>
              <a:srgbClr val="1A9A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Показатель 4.1</c:v>
                </c:pt>
                <c:pt idx="1">
                  <c:v>Показатель 4.2</c:v>
                </c:pt>
                <c:pt idx="2">
                  <c:v>Показатель 4.3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7.5</c:v>
                </c:pt>
                <c:pt idx="1">
                  <c:v>7.5</c:v>
                </c:pt>
                <c:pt idx="2">
                  <c:v>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71-4B98-8B07-30EFF299CB2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Максимальный балл по показателю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Показатель 4.1</c:v>
                </c:pt>
                <c:pt idx="1">
                  <c:v>Показатель 4.2</c:v>
                </c:pt>
                <c:pt idx="2">
                  <c:v>Показатель 4.3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E71-4B98-8B07-30EFF299CB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2572784"/>
        <c:axId val="242575528"/>
      </c:barChart>
      <c:catAx>
        <c:axId val="242572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42575528"/>
        <c:crosses val="autoZero"/>
        <c:auto val="1"/>
        <c:lblAlgn val="ctr"/>
        <c:lblOffset val="100"/>
        <c:noMultiLvlLbl val="0"/>
      </c:catAx>
      <c:valAx>
        <c:axId val="242575528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42572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3888888888888888E-2"/>
          <c:y val="0.83803899512560931"/>
          <c:w val="0.98235199766695824"/>
          <c:h val="0.146087989001374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>
          <a:solidFill>
            <a:sysClr val="windowText" lastClr="000000"/>
          </a:solidFill>
          <a:latin typeface="+mn-lt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1820228716103473E-2"/>
          <c:y val="3.2155929252259192E-2"/>
          <c:w val="0.93817977128389696"/>
          <c:h val="0.7072677126699368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Среднекраевой балл по критерию</c:v>
                </c:pt>
              </c:strCache>
            </c:strRef>
          </c:tx>
          <c:spPr>
            <a:solidFill>
              <a:srgbClr val="1A9A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Критерий 1</c:v>
                </c:pt>
                <c:pt idx="1">
                  <c:v>Критерий 2</c:v>
                </c:pt>
                <c:pt idx="2">
                  <c:v>Критерий 3</c:v>
                </c:pt>
                <c:pt idx="3">
                  <c:v>Критерий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26.7</c:v>
                </c:pt>
                <c:pt idx="1">
                  <c:v>49.8</c:v>
                </c:pt>
                <c:pt idx="2">
                  <c:v>15.1</c:v>
                </c:pt>
                <c:pt idx="3">
                  <c:v>22.6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A2-4E15-9586-C10DE229EBB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Максимальный балл по критерию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Критерий 1</c:v>
                </c:pt>
                <c:pt idx="1">
                  <c:v>Критерий 2</c:v>
                </c:pt>
                <c:pt idx="2">
                  <c:v>Критерий 3</c:v>
                </c:pt>
                <c:pt idx="3">
                  <c:v>Критерий 4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13.3</c:v>
                </c:pt>
                <c:pt idx="1">
                  <c:v>20.2</c:v>
                </c:pt>
                <c:pt idx="2">
                  <c:v>4.9000000000000004</c:v>
                </c:pt>
                <c:pt idx="3">
                  <c:v>7.4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AA2-4E15-9586-C10DE229EB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7294736"/>
        <c:axId val="277295128"/>
      </c:barChart>
      <c:catAx>
        <c:axId val="277294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7295128"/>
        <c:crossesAt val="0"/>
        <c:auto val="1"/>
        <c:lblAlgn val="ctr"/>
        <c:lblOffset val="100"/>
        <c:noMultiLvlLbl val="0"/>
      </c:catAx>
      <c:valAx>
        <c:axId val="277295128"/>
        <c:scaling>
          <c:orientation val="minMax"/>
          <c:max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7294736"/>
        <c:crosses val="autoZero"/>
        <c:crossBetween val="between"/>
        <c:majorUnit val="10"/>
        <c:min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9444444444444493E-3"/>
          <c:y val="0.83010248718910162"/>
          <c:w val="0.99285530892082119"/>
          <c:h val="0.15225050962922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ysClr val="windowText" lastClr="000000"/>
          </a:solidFill>
          <a:latin typeface="+mn-lt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1820228716103473E-2"/>
          <c:y val="3.2155929252259192E-2"/>
          <c:w val="0.93817977128389696"/>
          <c:h val="0.7072677126699368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Среднекраевой балл по критерию</c:v>
                </c:pt>
              </c:strCache>
            </c:strRef>
          </c:tx>
          <c:spPr>
            <a:solidFill>
              <a:srgbClr val="1A9A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Критерий 1</c:v>
                </c:pt>
                <c:pt idx="1">
                  <c:v>Критерий 2</c:v>
                </c:pt>
                <c:pt idx="2">
                  <c:v>Критерий 3</c:v>
                </c:pt>
                <c:pt idx="3">
                  <c:v>Критерий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26.7</c:v>
                </c:pt>
                <c:pt idx="1">
                  <c:v>38.1</c:v>
                </c:pt>
                <c:pt idx="2">
                  <c:v>19.899999999999999</c:v>
                </c:pt>
                <c:pt idx="3">
                  <c:v>29.5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A2-4E15-9586-C10DE229EBB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Максимальный балл по критерию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Критерий 1</c:v>
                </c:pt>
                <c:pt idx="1">
                  <c:v>Критерий 2</c:v>
                </c:pt>
                <c:pt idx="2">
                  <c:v>Критерий 3</c:v>
                </c:pt>
                <c:pt idx="3">
                  <c:v>Критерий 4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13.3</c:v>
                </c:pt>
                <c:pt idx="1">
                  <c:v>31.9</c:v>
                </c:pt>
                <c:pt idx="2">
                  <c:v>0.1</c:v>
                </c:pt>
                <c:pt idx="3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AA2-4E15-9586-C10DE229EB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7295912"/>
        <c:axId val="277296304"/>
      </c:barChart>
      <c:catAx>
        <c:axId val="277295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7296304"/>
        <c:crossesAt val="0"/>
        <c:auto val="1"/>
        <c:lblAlgn val="ctr"/>
        <c:lblOffset val="100"/>
        <c:noMultiLvlLbl val="0"/>
      </c:catAx>
      <c:valAx>
        <c:axId val="277296304"/>
        <c:scaling>
          <c:orientation val="minMax"/>
          <c:max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7295912"/>
        <c:crosses val="autoZero"/>
        <c:crossBetween val="between"/>
        <c:majorUnit val="10"/>
        <c:min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9444444444444493E-3"/>
          <c:y val="0.83010248718910162"/>
          <c:w val="0.99285530892082119"/>
          <c:h val="0.15225050962922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ysClr val="windowText" lastClr="000000"/>
          </a:solidFill>
          <a:latin typeface="+mn-lt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705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11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357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24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260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8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56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113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464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125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279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8583B-6690-4EC1-B916-DCE0418A81BC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6BB69-9C2C-4557-8007-4E46D86378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36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8247017" y="5727983"/>
            <a:ext cx="39449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1A9A8E"/>
              </a:buClr>
              <a:buSzPct val="200000"/>
            </a:pPr>
            <a:r>
              <a:rPr lang="ru-RU" dirty="0" smtClean="0">
                <a:cs typeface="Times New Roman" panose="02020603050405020304" pitchFamily="18" charset="0"/>
              </a:rPr>
              <a:t>Руководитель ГКУ </a:t>
            </a:r>
            <a:r>
              <a:rPr lang="ru-RU" dirty="0">
                <a:cs typeface="Times New Roman" panose="02020603050405020304" pitchFamily="18" charset="0"/>
              </a:rPr>
              <a:t>КК Центра</a:t>
            </a:r>
          </a:p>
          <a:p>
            <a:r>
              <a:rPr lang="ru-RU" dirty="0">
                <a:cs typeface="Times New Roman" panose="02020603050405020304" pitchFamily="18" charset="0"/>
              </a:rPr>
              <a:t>оценки качества образования</a:t>
            </a:r>
          </a:p>
          <a:p>
            <a:pPr marL="285750" indent="-285750">
              <a:buClr>
                <a:srgbClr val="1A9A8E"/>
              </a:buClr>
              <a:buSzPct val="200000"/>
            </a:pPr>
            <a:r>
              <a:rPr lang="ru-RU" b="1" dirty="0" smtClean="0">
                <a:cs typeface="Times New Roman" panose="02020603050405020304" pitchFamily="18" charset="0"/>
              </a:rPr>
              <a:t>Игорь </a:t>
            </a:r>
            <a:r>
              <a:rPr lang="ru-RU" b="1" dirty="0" err="1" smtClean="0">
                <a:cs typeface="Times New Roman" panose="02020603050405020304" pitchFamily="18" charset="0"/>
              </a:rPr>
              <a:t>Рифкатович</a:t>
            </a:r>
            <a:r>
              <a:rPr lang="ru-RU" b="1" dirty="0" smtClean="0"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cs typeface="Times New Roman" panose="02020603050405020304" pitchFamily="18" charset="0"/>
              </a:rPr>
              <a:t>Карамов</a:t>
            </a:r>
            <a:endParaRPr lang="ru-RU" b="1" dirty="0"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8343" y="2279388"/>
            <a:ext cx="11843657" cy="1900726"/>
          </a:xfrm>
          <a:prstGeom prst="rect">
            <a:avLst/>
          </a:prstGeom>
          <a:gradFill flip="none" rotWithShape="1">
            <a:gsLst>
              <a:gs pos="0">
                <a:srgbClr val="1A9A8E">
                  <a:shade val="30000"/>
                  <a:satMod val="115000"/>
                </a:srgbClr>
              </a:gs>
              <a:gs pos="50000">
                <a:srgbClr val="1A9A8E">
                  <a:shade val="67500"/>
                  <a:satMod val="115000"/>
                </a:srgbClr>
              </a:gs>
              <a:gs pos="100000">
                <a:srgbClr val="1A9A8E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Об итогах НОКО 2017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"/>
            <a:ext cx="12192000" cy="25254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 rot="16200000" flipV="1">
            <a:off x="-3254829" y="3254830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787" y="341492"/>
            <a:ext cx="2077075" cy="1008337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2486297" y="4175761"/>
            <a:ext cx="7215052" cy="31786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Центр оценки качества образования Краснодарского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133224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</a:rPr>
              <a:t>Результаты НОКО-2017 в профессиональных образовательных организациях, подведомственных министерству культуры Краснодарского края</a:t>
            </a:r>
            <a:endParaRPr lang="ru-RU" sz="26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7272" y="1105991"/>
            <a:ext cx="54374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Распределение средних баллов по критериям в </a:t>
            </a:r>
            <a:r>
              <a:rPr lang="ru-RU" sz="2000" b="1" dirty="0" smtClean="0"/>
              <a:t>ПОО министерства культуры</a:t>
            </a:r>
            <a:endParaRPr lang="ru-RU" sz="2000" b="1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397591271"/>
              </p:ext>
            </p:extLst>
          </p:nvPr>
        </p:nvGraphicFramePr>
        <p:xfrm>
          <a:off x="632437" y="1970633"/>
          <a:ext cx="5507106" cy="3735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754563" y="1105991"/>
            <a:ext cx="54374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Доля ПОО министерства культуры, показавших результаты ниже </a:t>
            </a:r>
            <a:r>
              <a:rPr lang="ru-RU" sz="2000" b="1" dirty="0" err="1" smtClean="0"/>
              <a:t>среднекраевого</a:t>
            </a:r>
            <a:endParaRPr lang="ru-RU" sz="2000" b="1" dirty="0"/>
          </a:p>
        </p:txBody>
      </p:sp>
      <p:sp>
        <p:nvSpPr>
          <p:cNvPr id="12" name="Пятиугольник 11"/>
          <p:cNvSpPr/>
          <p:nvPr/>
        </p:nvSpPr>
        <p:spPr>
          <a:xfrm>
            <a:off x="8273143" y="1970632"/>
            <a:ext cx="2151018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Критерий 1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8273144" y="2693445"/>
            <a:ext cx="2151018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Критерий 2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8273145" y="3416256"/>
            <a:ext cx="2151018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Критерий 3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8273145" y="4139067"/>
            <a:ext cx="2151018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Критерий 4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63794" y="1970632"/>
            <a:ext cx="1105989" cy="566057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50 %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63794" y="2693444"/>
            <a:ext cx="1105989" cy="566057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33,3 %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63794" y="3416572"/>
            <a:ext cx="1105989" cy="566057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33,3 %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763794" y="4141244"/>
            <a:ext cx="1105989" cy="566057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50 %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338352" y="1873410"/>
            <a:ext cx="2281646" cy="138609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НОКО-2017 приняли участие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6 ПОО министерства культуры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1079862" y="5706610"/>
            <a:ext cx="2808515" cy="949234"/>
          </a:xfrm>
          <a:prstGeom prst="homePlate">
            <a:avLst>
              <a:gd name="adj" fmla="val 33486"/>
            </a:avLst>
          </a:prstGeom>
          <a:solidFill>
            <a:srgbClr val="47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Среднекраевой</a:t>
            </a:r>
            <a:r>
              <a:rPr lang="ru-RU" b="1" dirty="0" smtClean="0"/>
              <a:t> балл в кластере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979816" y="5706610"/>
            <a:ext cx="1419497" cy="949234"/>
          </a:xfrm>
          <a:prstGeom prst="rect">
            <a:avLst/>
          </a:prstGeom>
          <a:solidFill>
            <a:schemeClr val="bg1"/>
          </a:solidFill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114,2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2" name="Пятиугольник 21"/>
          <p:cNvSpPr/>
          <p:nvPr/>
        </p:nvSpPr>
        <p:spPr>
          <a:xfrm>
            <a:off x="7550332" y="4861878"/>
            <a:ext cx="2808515" cy="1155745"/>
          </a:xfrm>
          <a:prstGeom prst="homePlate">
            <a:avLst>
              <a:gd name="adj" fmla="val 33486"/>
            </a:avLst>
          </a:prstGeom>
          <a:solidFill>
            <a:srgbClr val="47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Доля ПОО министерства культуры, показавших результаты ниже </a:t>
            </a:r>
            <a:r>
              <a:rPr lang="ru-RU" b="1" dirty="0" err="1" smtClean="0"/>
              <a:t>среднекраевого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0450286" y="4861878"/>
            <a:ext cx="1419497" cy="1155745"/>
          </a:xfrm>
          <a:prstGeom prst="rect">
            <a:avLst/>
          </a:prstGeom>
          <a:solidFill>
            <a:schemeClr val="bg1"/>
          </a:solidFill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33,3%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69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</a:rPr>
              <a:t>Самообследование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54330" y="1271453"/>
            <a:ext cx="10154196" cy="1092925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Приказ Министерства образования и науки Российской Федерации от 14 декабря 2017 года № 1218 «О внесении изменений в Порядок проведения </a:t>
            </a:r>
            <a:r>
              <a:rPr lang="ru-RU" b="1" dirty="0" err="1" smtClean="0">
                <a:solidFill>
                  <a:schemeClr val="tx1"/>
                </a:solidFill>
              </a:rPr>
              <a:t>самообследования</a:t>
            </a:r>
            <a:r>
              <a:rPr lang="ru-RU" b="1" dirty="0" smtClean="0">
                <a:solidFill>
                  <a:schemeClr val="tx1"/>
                </a:solidFill>
              </a:rPr>
              <a:t> образовательной организации, утверждённый приказом Министерства образования и науки Российской Федерации от 14 июня 2013 № 462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6143896" y="2529840"/>
            <a:ext cx="775063" cy="474617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2444" y="3196045"/>
            <a:ext cx="10798629" cy="1092925"/>
          </a:xfrm>
          <a:prstGeom prst="roundRect">
            <a:avLst/>
          </a:prstGeom>
          <a:noFill/>
          <a:ln w="38100">
            <a:solidFill>
              <a:srgbClr val="1A9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Отчётным периодом является предшествующий </a:t>
            </a:r>
            <a:r>
              <a:rPr lang="ru-RU" b="1" dirty="0" err="1" smtClean="0">
                <a:solidFill>
                  <a:schemeClr val="tx1"/>
                </a:solidFill>
              </a:rPr>
              <a:t>самообследованию</a:t>
            </a:r>
            <a:r>
              <a:rPr lang="ru-RU" b="1" dirty="0" smtClean="0">
                <a:solidFill>
                  <a:schemeClr val="tx1"/>
                </a:solidFill>
              </a:rPr>
              <a:t> календарный год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5506" y="4574174"/>
            <a:ext cx="10798629" cy="1092925"/>
          </a:xfrm>
          <a:prstGeom prst="roundRect">
            <a:avLst/>
          </a:prstGeom>
          <a:noFill/>
          <a:ln w="38100">
            <a:solidFill>
              <a:srgbClr val="1A9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Размещение отчётов организаций в информационно-телекоммуникационных сетях, в том числе на официальном сайте организации в сети «Интернет», и направление его учредителю осуществляются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позднее 20 апреля текущего года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91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</a:rPr>
              <a:t>Самообследование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54330" y="1271453"/>
            <a:ext cx="10154196" cy="1092925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 образовательных организаций, которые НЕ РАЗМЕСТИЛИ отчёты о </a:t>
            </a:r>
            <a:r>
              <a:rPr lang="ru-RU" b="1" dirty="0" err="1" smtClean="0">
                <a:solidFill>
                  <a:schemeClr val="tx1"/>
                </a:solidFill>
              </a:rPr>
              <a:t>самообследовании</a:t>
            </a:r>
            <a:r>
              <a:rPr lang="ru-RU" b="1" dirty="0" smtClean="0">
                <a:solidFill>
                  <a:schemeClr val="tx1"/>
                </a:solidFill>
              </a:rPr>
              <a:t> за предшествующий </a:t>
            </a:r>
            <a:r>
              <a:rPr lang="ru-RU" b="1" dirty="0" err="1" smtClean="0">
                <a:solidFill>
                  <a:schemeClr val="tx1"/>
                </a:solidFill>
              </a:rPr>
              <a:t>самообследованию</a:t>
            </a:r>
            <a:r>
              <a:rPr lang="ru-RU" b="1" dirty="0" smtClean="0">
                <a:solidFill>
                  <a:schemeClr val="tx1"/>
                </a:solidFill>
              </a:rPr>
              <a:t> календарный год: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6143896" y="2529840"/>
            <a:ext cx="775063" cy="474617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0283" y="3064388"/>
            <a:ext cx="6096000" cy="37548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ГБОУ школа - интернат пос. </a:t>
            </a:r>
            <a:r>
              <a:rPr lang="ru-RU" sz="1400" dirty="0" smtClean="0"/>
              <a:t>Паркового;</a:t>
            </a:r>
            <a:endParaRPr lang="ru-RU" sz="1400" dirty="0"/>
          </a:p>
          <a:p>
            <a:r>
              <a:rPr lang="ru-RU" sz="1400" dirty="0"/>
              <a:t>ГБОУ школа № 59 г. </a:t>
            </a:r>
            <a:r>
              <a:rPr lang="ru-RU" sz="1400" dirty="0" smtClean="0"/>
              <a:t>Краснодара;</a:t>
            </a:r>
            <a:endParaRPr lang="ru-RU" sz="1400" dirty="0"/>
          </a:p>
          <a:p>
            <a:r>
              <a:rPr lang="ru-RU" sz="1400" dirty="0"/>
              <a:t>ГБОУ школа-интернат №3 г. </a:t>
            </a:r>
            <a:r>
              <a:rPr lang="ru-RU" sz="1400" dirty="0" smtClean="0"/>
              <a:t>Армавир;</a:t>
            </a:r>
            <a:endParaRPr lang="ru-RU" sz="1400" dirty="0"/>
          </a:p>
          <a:p>
            <a:r>
              <a:rPr lang="ru-RU" sz="1400" dirty="0"/>
              <a:t>ГБОУ школа-интернат VIII вида ст. </a:t>
            </a:r>
            <a:r>
              <a:rPr lang="ru-RU" sz="1400" dirty="0" err="1" smtClean="0"/>
              <a:t>Тенгинской</a:t>
            </a:r>
            <a:r>
              <a:rPr lang="ru-RU" sz="1400" dirty="0" smtClean="0"/>
              <a:t>;</a:t>
            </a:r>
          </a:p>
          <a:p>
            <a:r>
              <a:rPr lang="ru-RU" sz="1400" dirty="0" smtClean="0"/>
              <a:t>ГБОУ </a:t>
            </a:r>
            <a:r>
              <a:rPr lang="ru-RU" sz="1400" dirty="0"/>
              <a:t>школа № 15 г. </a:t>
            </a:r>
            <a:r>
              <a:rPr lang="ru-RU" sz="1400" dirty="0" smtClean="0"/>
              <a:t>Славянска-на-Кубани;</a:t>
            </a:r>
            <a:endParaRPr lang="ru-RU" sz="1400" dirty="0"/>
          </a:p>
          <a:p>
            <a:r>
              <a:rPr lang="ru-RU" sz="1400" dirty="0"/>
              <a:t>ГБОУ школа - интернат </a:t>
            </a:r>
            <a:r>
              <a:rPr lang="ru-RU" sz="1400" dirty="0" err="1"/>
              <a:t>ст-цы</a:t>
            </a:r>
            <a:r>
              <a:rPr lang="ru-RU" sz="1400" dirty="0"/>
              <a:t> </a:t>
            </a:r>
            <a:r>
              <a:rPr lang="ru-RU" sz="1400" dirty="0" smtClean="0"/>
              <a:t>Староминской;</a:t>
            </a:r>
            <a:endParaRPr lang="ru-RU" sz="1400" dirty="0"/>
          </a:p>
          <a:p>
            <a:r>
              <a:rPr lang="ru-RU" sz="1400" dirty="0"/>
              <a:t>ГБОУ школа - интернат г. </a:t>
            </a:r>
            <a:r>
              <a:rPr lang="ru-RU" sz="1400" dirty="0" smtClean="0"/>
              <a:t>Темрюка;</a:t>
            </a:r>
            <a:endParaRPr lang="ru-RU" sz="1400" dirty="0"/>
          </a:p>
          <a:p>
            <a:r>
              <a:rPr lang="ru-RU" sz="1400" dirty="0"/>
              <a:t>ГБОУ школа № 9 г. </a:t>
            </a:r>
            <a:r>
              <a:rPr lang="ru-RU" sz="1400" dirty="0" smtClean="0"/>
              <a:t>Новороссийск;</a:t>
            </a:r>
            <a:endParaRPr lang="ru-RU" sz="1400" dirty="0"/>
          </a:p>
          <a:p>
            <a:r>
              <a:rPr lang="ru-RU" sz="1400" dirty="0"/>
              <a:t>ГБОУ школа - интернат № 15 </a:t>
            </a:r>
            <a:r>
              <a:rPr lang="ru-RU" sz="1400" dirty="0" err="1" smtClean="0"/>
              <a:t>г.Краснодар</a:t>
            </a:r>
            <a:r>
              <a:rPr lang="ru-RU" sz="1400" dirty="0" smtClean="0"/>
              <a:t>;</a:t>
            </a:r>
            <a:endParaRPr lang="ru-RU" sz="1400" dirty="0"/>
          </a:p>
          <a:p>
            <a:r>
              <a:rPr lang="ru-RU" sz="1400" dirty="0"/>
              <a:t>ГБОУ школа - интернат </a:t>
            </a:r>
            <a:r>
              <a:rPr lang="ru-RU" sz="1400" dirty="0" err="1"/>
              <a:t>ст-цы</a:t>
            </a:r>
            <a:r>
              <a:rPr lang="ru-RU" sz="1400" dirty="0"/>
              <a:t> </a:t>
            </a:r>
            <a:r>
              <a:rPr lang="ru-RU" sz="1400" dirty="0" smtClean="0"/>
              <a:t>Медведовской;</a:t>
            </a:r>
            <a:endParaRPr lang="ru-RU" sz="1400" dirty="0"/>
          </a:p>
          <a:p>
            <a:r>
              <a:rPr lang="ru-RU" sz="1400" dirty="0"/>
              <a:t>ГБОУ школа № 9 г. </a:t>
            </a:r>
            <a:r>
              <a:rPr lang="ru-RU" sz="1400" dirty="0" smtClean="0"/>
              <a:t>Туапсе;</a:t>
            </a:r>
            <a:endParaRPr lang="ru-RU" sz="1400" dirty="0"/>
          </a:p>
          <a:p>
            <a:r>
              <a:rPr lang="ru-RU" sz="1400" dirty="0"/>
              <a:t>ГБОУ школа </a:t>
            </a:r>
            <a:r>
              <a:rPr lang="ru-RU" sz="1400" dirty="0" err="1"/>
              <a:t>ст-цы</a:t>
            </a:r>
            <a:r>
              <a:rPr lang="ru-RU" sz="1400" dirty="0"/>
              <a:t> </a:t>
            </a:r>
            <a:r>
              <a:rPr lang="ru-RU" sz="1400" dirty="0" smtClean="0"/>
              <a:t>Темиргоевской;</a:t>
            </a:r>
            <a:endParaRPr lang="ru-RU" sz="1400" dirty="0"/>
          </a:p>
          <a:p>
            <a:r>
              <a:rPr lang="ru-RU" sz="1400" dirty="0"/>
              <a:t>ГБОУ школа - интернат ст. </a:t>
            </a:r>
            <a:r>
              <a:rPr lang="ru-RU" sz="1400" dirty="0" smtClean="0"/>
              <a:t>Бесскорбной;</a:t>
            </a:r>
            <a:endParaRPr lang="ru-RU" sz="1400" dirty="0"/>
          </a:p>
          <a:p>
            <a:r>
              <a:rPr lang="ru-RU" sz="1400" dirty="0"/>
              <a:t>ГБОУ школа -интернат </a:t>
            </a:r>
            <a:r>
              <a:rPr lang="ru-RU" sz="1400" dirty="0" err="1"/>
              <a:t>ст-цы</a:t>
            </a:r>
            <a:r>
              <a:rPr lang="ru-RU" sz="1400" dirty="0"/>
              <a:t> </a:t>
            </a:r>
            <a:r>
              <a:rPr lang="ru-RU" sz="1400" dirty="0" smtClean="0"/>
              <a:t>Калининской;</a:t>
            </a:r>
            <a:endParaRPr lang="ru-RU" sz="1400" dirty="0"/>
          </a:p>
          <a:p>
            <a:r>
              <a:rPr lang="ru-RU" sz="1400" dirty="0"/>
              <a:t>ГБОУ школа - интернат г. </a:t>
            </a:r>
            <a:r>
              <a:rPr lang="ru-RU" sz="1400" dirty="0" smtClean="0"/>
              <a:t>Краснодара;</a:t>
            </a:r>
            <a:endParaRPr lang="ru-RU" sz="1400" dirty="0"/>
          </a:p>
          <a:p>
            <a:r>
              <a:rPr lang="ru-RU" sz="1400" dirty="0"/>
              <a:t>ГБОУ школа № 21 г. </a:t>
            </a:r>
            <a:r>
              <a:rPr lang="ru-RU" sz="1400" dirty="0" smtClean="0"/>
              <a:t>Краснодара;</a:t>
            </a:r>
            <a:endParaRPr lang="ru-RU" sz="1400" dirty="0"/>
          </a:p>
          <a:p>
            <a:r>
              <a:rPr lang="ru-RU" sz="1400" dirty="0"/>
              <a:t>ГБОУ школа № 9 г. </a:t>
            </a:r>
            <a:r>
              <a:rPr lang="ru-RU" sz="1400" dirty="0" smtClean="0"/>
              <a:t>Краснодара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15985" y="3064388"/>
            <a:ext cx="54760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ГБПОУ КК «Краснодарский музыкальный колледж им. Н.А. Римского-Корсакова</a:t>
            </a:r>
            <a:r>
              <a:rPr lang="ru-RU" sz="1400" dirty="0" smtClean="0"/>
              <a:t>»;</a:t>
            </a:r>
            <a:endParaRPr lang="ru-RU" sz="1400" dirty="0"/>
          </a:p>
          <a:p>
            <a:r>
              <a:rPr lang="ru-RU" sz="1400" dirty="0"/>
              <a:t>ГБПОУ КК «Краснодарское хореографическое училище</a:t>
            </a:r>
            <a:r>
              <a:rPr lang="ru-RU" sz="1400" dirty="0" smtClean="0"/>
              <a:t>»;</a:t>
            </a:r>
            <a:endParaRPr lang="ru-RU" sz="1400" dirty="0"/>
          </a:p>
          <a:p>
            <a:r>
              <a:rPr lang="ru-RU" sz="1400" dirty="0"/>
              <a:t>ГБПОУ КК «Краснодарское художественное училище»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35069" y="4872416"/>
            <a:ext cx="4478677" cy="1092925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Разместить до 10 июля!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9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203553" y="1963711"/>
            <a:ext cx="7824867" cy="1019332"/>
          </a:xfrm>
          <a:prstGeom prst="rect">
            <a:avLst/>
          </a:prstGeom>
          <a:gradFill flip="none" rotWithShape="1">
            <a:gsLst>
              <a:gs pos="0">
                <a:srgbClr val="1A9A8E">
                  <a:shade val="30000"/>
                  <a:satMod val="115000"/>
                </a:srgbClr>
              </a:gs>
              <a:gs pos="50000">
                <a:srgbClr val="1A9A8E">
                  <a:shade val="67500"/>
                  <a:satMod val="115000"/>
                </a:srgbClr>
              </a:gs>
              <a:gs pos="100000">
                <a:srgbClr val="1A9A8E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"/>
            <a:ext cx="12192000" cy="25254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 rot="16200000" flipV="1">
            <a:off x="-3254829" y="3254830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787" y="341492"/>
            <a:ext cx="2077075" cy="10083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9154" y="3552670"/>
            <a:ext cx="10163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Сайт ЦОКО</a:t>
            </a:r>
            <a:r>
              <a:rPr lang="ru-RU" sz="2400" dirty="0" smtClean="0"/>
              <a:t>: </a:t>
            </a:r>
            <a:r>
              <a:rPr lang="en-US" sz="2400" dirty="0" smtClean="0"/>
              <a:t>http</a:t>
            </a:r>
            <a:r>
              <a:rPr lang="en-US" sz="2400" dirty="0" smtClean="0">
                <a:sym typeface="Wingdings" pitchFamily="2" charset="2"/>
              </a:rPr>
              <a:t>://</a:t>
            </a:r>
            <a:r>
              <a:rPr lang="en-US" sz="2400" dirty="0" smtClean="0"/>
              <a:t>gas.kubannet.ru</a:t>
            </a:r>
          </a:p>
          <a:p>
            <a:pPr algn="ctr"/>
            <a:r>
              <a:rPr lang="en-US" sz="2400" b="1" dirty="0" smtClean="0"/>
              <a:t>E-mail</a:t>
            </a:r>
            <a:r>
              <a:rPr lang="en-US" sz="2400" dirty="0" smtClean="0"/>
              <a:t>: krasnodar.odo@mail.ru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416567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Критерии и показатели НОКО-2017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62400" y="1258391"/>
            <a:ext cx="7907382" cy="90133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«Открытость и доступность информации об организации, осуществляющей образовательную деятельность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4 показателя по 10 баллов. Максимальный балл по критерию – 40 баллов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522514" y="1506583"/>
            <a:ext cx="2690949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Критерий 1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62400" y="2266407"/>
            <a:ext cx="7907382" cy="90133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«Комфортность условий, в которых осуществляется образовательная деятельность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7 показателей по 10 баллов. Максимальный балл по критерию – 70 баллов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522514" y="2514599"/>
            <a:ext cx="2690949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Критерий 2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62400" y="3274423"/>
            <a:ext cx="7907382" cy="90133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«Доброжелательность, вежливость, компетентность </a:t>
            </a:r>
            <a:r>
              <a:rPr lang="ru-RU" b="1" dirty="0" smtClean="0">
                <a:solidFill>
                  <a:schemeClr val="tx1"/>
                </a:solidFill>
              </a:rPr>
              <a:t>работников»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 показателя по 10 баллов. Максимальный балл по критерию – 20 баллов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522514" y="3522615"/>
            <a:ext cx="2690949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Критерий 3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62400" y="4282439"/>
            <a:ext cx="7907382" cy="90133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«Общее удовлетворение качеством образовательной деятельности </a:t>
            </a:r>
            <a:r>
              <a:rPr lang="ru-RU" b="1" dirty="0" smtClean="0">
                <a:solidFill>
                  <a:schemeClr val="tx1"/>
                </a:solidFill>
              </a:rPr>
              <a:t>организации»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b="1" dirty="0" smtClean="0">
                <a:solidFill>
                  <a:schemeClr val="tx1"/>
                </a:solidFill>
              </a:rPr>
              <a:t> показателя по 10 баллов. Максимальный балл по критерию – 30 баллов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522514" y="4530631"/>
            <a:ext cx="2690949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Критерий 4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" name="Правая фигурная скобка 14"/>
          <p:cNvSpPr/>
          <p:nvPr/>
        </p:nvSpPr>
        <p:spPr>
          <a:xfrm rot="5400000">
            <a:off x="6093822" y="50070"/>
            <a:ext cx="352698" cy="10798631"/>
          </a:xfrm>
          <a:prstGeom prst="rightBrace">
            <a:avLst>
              <a:gd name="adj1" fmla="val 29644"/>
              <a:gd name="adj2" fmla="val 50000"/>
            </a:avLst>
          </a:prstGeom>
          <a:ln w="38100">
            <a:solidFill>
              <a:srgbClr val="47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08810" y="5892431"/>
            <a:ext cx="6522721" cy="603068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Максимальный итоговый балл: 160 баллов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39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Методы исследования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2444" y="1280160"/>
            <a:ext cx="10798629" cy="166116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Исследование интернет-сайтов ОО </a:t>
            </a:r>
            <a:r>
              <a:rPr lang="ru-RU" b="1" dirty="0" smtClean="0">
                <a:solidFill>
                  <a:schemeClr val="tx1"/>
                </a:solidFill>
              </a:rPr>
              <a:t>с </a:t>
            </a:r>
            <a:r>
              <a:rPr lang="ru-RU" b="1" dirty="0">
                <a:solidFill>
                  <a:schemeClr val="tx1"/>
                </a:solidFill>
              </a:rPr>
              <a:t>выявлением и фиксацией признаков соответствия документов и материалов, размещенных в специальном разделе, федеральным требованиям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chemeClr val="tx1"/>
                </a:solidFill>
              </a:rPr>
              <a:t>приказ Федеральной службы по надзору в сфере образования и науки от 29.05.2014 № 785 «Об утверждении требований к структуре официального сайта образовательной организации в информационно-телекоммуникационной сети «Интернет» и формату представления на нем информации»)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2444" y="3479075"/>
            <a:ext cx="10798629" cy="1092925"/>
          </a:xfrm>
          <a:prstGeom prst="roundRect">
            <a:avLst/>
          </a:prstGeom>
          <a:noFill/>
          <a:ln w="38100">
            <a:solidFill>
              <a:srgbClr val="1A9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Опрос «Удовлетворённость качеством образовательных услуг, оказываемых образовательными организациями, осуществляющими образовательную деятельность»</a:t>
            </a:r>
          </a:p>
        </p:txBody>
      </p:sp>
      <p:sp>
        <p:nvSpPr>
          <p:cNvPr id="2" name="Крест 1"/>
          <p:cNvSpPr/>
          <p:nvPr/>
        </p:nvSpPr>
        <p:spPr>
          <a:xfrm>
            <a:off x="6261461" y="3002280"/>
            <a:ext cx="400594" cy="426720"/>
          </a:xfrm>
          <a:prstGeom prst="plus">
            <a:avLst>
              <a:gd name="adj" fmla="val 3928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авая фигурная скобка 2"/>
          <p:cNvSpPr/>
          <p:nvPr/>
        </p:nvSpPr>
        <p:spPr>
          <a:xfrm rot="5400000">
            <a:off x="6285410" y="-465909"/>
            <a:ext cx="352698" cy="10798631"/>
          </a:xfrm>
          <a:prstGeom prst="rightBrace">
            <a:avLst>
              <a:gd name="adj1" fmla="val 29644"/>
              <a:gd name="adj2" fmla="val 50000"/>
            </a:avLst>
          </a:prstGeom>
          <a:ln w="38100">
            <a:solidFill>
              <a:srgbClr val="47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62444" y="5364481"/>
            <a:ext cx="10798629" cy="1092925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Федеральные методические рекомендации 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(</a:t>
            </a:r>
            <a:r>
              <a:rPr lang="ru-RU" b="1" dirty="0" smtClean="0">
                <a:solidFill>
                  <a:schemeClr val="tx1"/>
                </a:solidFill>
              </a:rPr>
              <a:t>письмо </a:t>
            </a:r>
            <a:r>
              <a:rPr lang="ru-RU" b="1" dirty="0">
                <a:solidFill>
                  <a:schemeClr val="tx1"/>
                </a:solidFill>
              </a:rPr>
              <a:t>Министерства образования и науки Российской Федерации от 14.09.2016 года № 02-860 «О направлении Методических рекомендаций по расчету показателей НОКОД</a:t>
            </a:r>
            <a:r>
              <a:rPr lang="ru-RU" b="1" dirty="0" smtClean="0">
                <a:solidFill>
                  <a:schemeClr val="tx1"/>
                </a:solidFill>
              </a:rPr>
              <a:t>»)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40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Результаты НОКО-2017 </a:t>
            </a:r>
            <a:r>
              <a:rPr lang="ru-RU" sz="3200" b="1" dirty="0"/>
              <a:t>в специальных (коррекционных) общеобразовательных организациях</a:t>
            </a:r>
            <a:r>
              <a:rPr lang="ru-RU" sz="3200" b="1" dirty="0" smtClean="0">
                <a:solidFill>
                  <a:schemeClr val="bg1"/>
                </a:solidFill>
              </a:rPr>
              <a:t> по критерию 1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000" y="11181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Распределение средних баллов по показателям </a:t>
            </a:r>
            <a:endParaRPr lang="ru-RU" b="1" dirty="0" smtClean="0"/>
          </a:p>
          <a:p>
            <a:pPr algn="ctr"/>
            <a:r>
              <a:rPr lang="ru-RU" b="1" dirty="0" smtClean="0"/>
              <a:t>критерия </a:t>
            </a:r>
            <a:r>
              <a:rPr lang="ru-RU" b="1" dirty="0"/>
              <a:t>1 </a:t>
            </a:r>
            <a:r>
              <a:rPr lang="ru-RU" b="1" dirty="0" smtClean="0"/>
              <a:t>в КОО</a:t>
            </a:r>
            <a:endParaRPr lang="ru-RU" b="1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556342277"/>
              </p:ext>
            </p:extLst>
          </p:nvPr>
        </p:nvGraphicFramePr>
        <p:xfrm>
          <a:off x="6400800" y="1933305"/>
          <a:ext cx="5486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653143" y="1169233"/>
            <a:ext cx="5059680" cy="4017364"/>
          </a:xfrm>
          <a:prstGeom prst="roundRect">
            <a:avLst>
              <a:gd name="adj" fmla="val 6343"/>
            </a:avLst>
          </a:prstGeom>
          <a:noFill/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Показатель 1.1</a:t>
            </a:r>
            <a:r>
              <a:rPr lang="ru-RU" dirty="0">
                <a:solidFill>
                  <a:prstClr val="black"/>
                </a:solidFill>
              </a:rPr>
              <a:t> «Полнота и актуальность информации об организации, осуществляющей образовательную деятельность, размещенной на официальном сайте организации»;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Показатель 1.2</a:t>
            </a:r>
            <a:r>
              <a:rPr lang="ru-RU" dirty="0">
                <a:solidFill>
                  <a:prstClr val="black"/>
                </a:solidFill>
              </a:rPr>
              <a:t> «Сведения о педагогических работниках организации на официальном сайте организации в сети Интернет»;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Показатель 1.3</a:t>
            </a:r>
            <a:r>
              <a:rPr lang="ru-RU" dirty="0">
                <a:solidFill>
                  <a:prstClr val="black"/>
                </a:solidFill>
              </a:rPr>
              <a:t> «Доступность взаимодействия с ОО по телефону, электронной почтой, направленных на улучшение работы в организации»;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Показатель 1.4</a:t>
            </a:r>
            <a:r>
              <a:rPr lang="ru-RU" dirty="0">
                <a:solidFill>
                  <a:prstClr val="black"/>
                </a:solidFill>
              </a:rPr>
              <a:t> «Доступность сведений о ходе рассмотрения обращений, поступивших в организацию от заинтересованных граждан».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6827520" y="5355771"/>
            <a:ext cx="2808515" cy="949234"/>
          </a:xfrm>
          <a:prstGeom prst="homePlate">
            <a:avLst>
              <a:gd name="adj" fmla="val 33486"/>
            </a:avLst>
          </a:prstGeom>
          <a:solidFill>
            <a:srgbClr val="47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Среднекраевое</a:t>
            </a:r>
            <a:r>
              <a:rPr lang="ru-RU" b="1" dirty="0" smtClean="0"/>
              <a:t> значение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 критерию 1 в КОО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27474" y="5355771"/>
            <a:ext cx="1419497" cy="949234"/>
          </a:xfrm>
          <a:prstGeom prst="rect">
            <a:avLst/>
          </a:prstGeom>
          <a:solidFill>
            <a:schemeClr val="bg1"/>
          </a:solidFill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26,7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5725" y="5406595"/>
            <a:ext cx="5077098" cy="1092925"/>
          </a:xfrm>
          <a:prstGeom prst="roundRect">
            <a:avLst/>
          </a:prstGeom>
          <a:solidFill>
            <a:srgbClr val="1A9A8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НОКО-2017 приняли участие 53 </a:t>
            </a:r>
            <a:r>
              <a:rPr lang="ru-RU" b="1" dirty="0">
                <a:solidFill>
                  <a:schemeClr val="tx1"/>
                </a:solidFill>
              </a:rPr>
              <a:t>государственные </a:t>
            </a:r>
            <a:r>
              <a:rPr lang="ru-RU" b="1" dirty="0" smtClean="0">
                <a:solidFill>
                  <a:schemeClr val="tx1"/>
                </a:solidFill>
              </a:rPr>
              <a:t>специальные </a:t>
            </a:r>
            <a:r>
              <a:rPr lang="ru-RU" b="1" dirty="0">
                <a:solidFill>
                  <a:schemeClr val="tx1"/>
                </a:solidFill>
              </a:rPr>
              <a:t>(</a:t>
            </a:r>
            <a:r>
              <a:rPr lang="ru-RU" b="1" dirty="0" smtClean="0">
                <a:solidFill>
                  <a:schemeClr val="tx1"/>
                </a:solidFill>
              </a:rPr>
              <a:t>коррекционные) общеобразовательные организации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7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Результаты НОКО-2017 в специальных (коррекционных) общеобразовательных организациях по критерию </a:t>
            </a:r>
            <a:r>
              <a:rPr lang="ru-RU" sz="3200" b="1" dirty="0" smtClean="0">
                <a:solidFill>
                  <a:schemeClr val="bg1"/>
                </a:solidFill>
              </a:rPr>
              <a:t>2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000" y="11181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Распределение средних баллов по показателям </a:t>
            </a:r>
            <a:endParaRPr lang="ru-RU" b="1" dirty="0" smtClean="0"/>
          </a:p>
          <a:p>
            <a:pPr algn="ctr"/>
            <a:r>
              <a:rPr lang="ru-RU" b="1" dirty="0" smtClean="0"/>
              <a:t>критерия 2 КОО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3162" y="1154243"/>
            <a:ext cx="5059680" cy="5306518"/>
          </a:xfrm>
          <a:prstGeom prst="roundRect">
            <a:avLst>
              <a:gd name="adj" fmla="val 6343"/>
            </a:avLst>
          </a:prstGeom>
          <a:noFill/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2.1 </a:t>
            </a:r>
            <a:r>
              <a:rPr lang="ru-RU" dirty="0">
                <a:solidFill>
                  <a:prstClr val="black"/>
                </a:solidFill>
              </a:rPr>
              <a:t>«Материально-техническое и информационное обеспечение организации»;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2.2 </a:t>
            </a:r>
            <a:r>
              <a:rPr lang="ru-RU" dirty="0">
                <a:solidFill>
                  <a:prstClr val="black"/>
                </a:solidFill>
              </a:rPr>
              <a:t>«Наличие необходимых условий для охраны и укрепления здоровья, организации питания обучающихся»;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2.3 </a:t>
            </a:r>
            <a:r>
              <a:rPr lang="ru-RU" dirty="0">
                <a:solidFill>
                  <a:prstClr val="black"/>
                </a:solidFill>
              </a:rPr>
              <a:t>«Условия для индивидуальной работы с обучающимися»;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2.4 </a:t>
            </a:r>
            <a:r>
              <a:rPr lang="ru-RU" dirty="0">
                <a:solidFill>
                  <a:prstClr val="black"/>
                </a:solidFill>
              </a:rPr>
              <a:t>«Наличие дополнительных образовательных программ»;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2.5 </a:t>
            </a:r>
            <a:r>
              <a:rPr lang="ru-RU" dirty="0">
                <a:solidFill>
                  <a:prstClr val="black"/>
                </a:solidFill>
              </a:rPr>
              <a:t>«Наличие возможности развития творческих способностей и интересов обучающихся»;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2.6 </a:t>
            </a:r>
            <a:r>
              <a:rPr lang="ru-RU" dirty="0">
                <a:solidFill>
                  <a:prstClr val="black"/>
                </a:solidFill>
              </a:rPr>
              <a:t>«Наличие возможности оказания психолого-педагогической, медицинской и социальной помощи обучающимся»;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2.7 </a:t>
            </a:r>
            <a:r>
              <a:rPr lang="ru-RU" dirty="0">
                <a:solidFill>
                  <a:prstClr val="black"/>
                </a:solidFill>
              </a:rPr>
              <a:t>«Наличие условий организации обучения и воспитания обучающихся с ОВЗ и инвалидов».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6827520" y="5355771"/>
            <a:ext cx="2808515" cy="949234"/>
          </a:xfrm>
          <a:prstGeom prst="homePlate">
            <a:avLst>
              <a:gd name="adj" fmla="val 33486"/>
            </a:avLst>
          </a:prstGeom>
          <a:solidFill>
            <a:srgbClr val="47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Среднекраевое</a:t>
            </a:r>
            <a:r>
              <a:rPr lang="ru-RU" b="1" dirty="0" smtClean="0"/>
              <a:t> значение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 критерию 2 в КОО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27474" y="5355771"/>
            <a:ext cx="1419497" cy="949234"/>
          </a:xfrm>
          <a:prstGeom prst="rect">
            <a:avLst/>
          </a:prstGeom>
          <a:solidFill>
            <a:schemeClr val="bg1"/>
          </a:solidFill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49,8</a:t>
            </a: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373819374"/>
              </p:ext>
            </p:extLst>
          </p:nvPr>
        </p:nvGraphicFramePr>
        <p:xfrm>
          <a:off x="6540319" y="2040255"/>
          <a:ext cx="5468620" cy="27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608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Результаты НОКО-2017 в специальных (коррекционных) общеобразовательных организациях по критерию 3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000" y="11181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Распределение средних баллов по показателям </a:t>
            </a:r>
            <a:endParaRPr lang="ru-RU" b="1" dirty="0" smtClean="0"/>
          </a:p>
          <a:p>
            <a:pPr algn="ctr"/>
            <a:r>
              <a:rPr lang="ru-RU" b="1" dirty="0" smtClean="0"/>
              <a:t>критерия 3 </a:t>
            </a:r>
            <a:r>
              <a:rPr lang="ru-RU" b="1" dirty="0"/>
              <a:t>в </a:t>
            </a:r>
            <a:r>
              <a:rPr lang="ru-RU" b="1" dirty="0" smtClean="0"/>
              <a:t>КОО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3143" y="1267097"/>
            <a:ext cx="5059680" cy="1092926"/>
          </a:xfrm>
          <a:prstGeom prst="roundRect">
            <a:avLst>
              <a:gd name="adj" fmla="val 6343"/>
            </a:avLst>
          </a:prstGeom>
          <a:noFill/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3.1 </a:t>
            </a:r>
            <a:r>
              <a:rPr lang="ru-RU" dirty="0">
                <a:solidFill>
                  <a:prstClr val="black"/>
                </a:solidFill>
              </a:rPr>
              <a:t>«Доброжелательность и вежливость работников»;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3.2 </a:t>
            </a:r>
            <a:r>
              <a:rPr lang="ru-RU" dirty="0">
                <a:solidFill>
                  <a:prstClr val="black"/>
                </a:solidFill>
              </a:rPr>
              <a:t>«Компетентность работников».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6827520" y="5355771"/>
            <a:ext cx="2808515" cy="949234"/>
          </a:xfrm>
          <a:prstGeom prst="homePlate">
            <a:avLst>
              <a:gd name="adj" fmla="val 33486"/>
            </a:avLst>
          </a:prstGeom>
          <a:solidFill>
            <a:srgbClr val="47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Среднекраевое</a:t>
            </a:r>
            <a:r>
              <a:rPr lang="ru-RU" b="1" dirty="0" smtClean="0"/>
              <a:t> значение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 критерию 3 в КОО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27474" y="5355771"/>
            <a:ext cx="1419497" cy="949234"/>
          </a:xfrm>
          <a:prstGeom prst="rect">
            <a:avLst/>
          </a:prstGeom>
          <a:solidFill>
            <a:schemeClr val="bg1"/>
          </a:solidFill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15,1</a:t>
            </a: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182859326"/>
              </p:ext>
            </p:extLst>
          </p:nvPr>
        </p:nvGraphicFramePr>
        <p:xfrm>
          <a:off x="6400800" y="1950720"/>
          <a:ext cx="5486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675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Результаты НОКО-2017 в специальных (коррекционных) общеобразовательных организациях по критерию 4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000" y="11181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Распределение средних баллов по показателям </a:t>
            </a:r>
            <a:endParaRPr lang="ru-RU" b="1" dirty="0" smtClean="0"/>
          </a:p>
          <a:p>
            <a:pPr algn="ctr"/>
            <a:r>
              <a:rPr lang="ru-RU" b="1" dirty="0" smtClean="0"/>
              <a:t>критерия 4 </a:t>
            </a:r>
            <a:r>
              <a:rPr lang="ru-RU" b="1" dirty="0"/>
              <a:t>в </a:t>
            </a:r>
            <a:r>
              <a:rPr lang="ru-RU" b="1" dirty="0" smtClean="0"/>
              <a:t>КОО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3143" y="1267097"/>
            <a:ext cx="5059680" cy="1702526"/>
          </a:xfrm>
          <a:prstGeom prst="roundRect">
            <a:avLst>
              <a:gd name="adj" fmla="val 6343"/>
            </a:avLst>
          </a:prstGeom>
          <a:noFill/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4.1 </a:t>
            </a:r>
            <a:r>
              <a:rPr lang="ru-RU" dirty="0">
                <a:solidFill>
                  <a:prstClr val="black"/>
                </a:solidFill>
              </a:rPr>
              <a:t>«Удовлетворение материально-техническим обеспечением </a:t>
            </a:r>
            <a:r>
              <a:rPr lang="ru-RU" dirty="0" smtClean="0">
                <a:solidFill>
                  <a:prstClr val="black"/>
                </a:solidFill>
              </a:rPr>
              <a:t>организации»;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4.2 </a:t>
            </a:r>
            <a:r>
              <a:rPr lang="ru-RU" dirty="0" smtClean="0">
                <a:solidFill>
                  <a:prstClr val="black"/>
                </a:solidFill>
              </a:rPr>
              <a:t>«Удовлетворение качеством предоставления образовательных услуг»;</a:t>
            </a: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оказатель </a:t>
            </a:r>
            <a:r>
              <a:rPr lang="ru-RU" b="1" dirty="0">
                <a:solidFill>
                  <a:prstClr val="black"/>
                </a:solidFill>
              </a:rPr>
              <a:t>4.3 </a:t>
            </a:r>
            <a:r>
              <a:rPr lang="ru-RU" dirty="0">
                <a:solidFill>
                  <a:prstClr val="black"/>
                </a:solidFill>
              </a:rPr>
              <a:t>«Готовность рекомендовать организацию родственникам и знакомым».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6827520" y="5355771"/>
            <a:ext cx="2808515" cy="949234"/>
          </a:xfrm>
          <a:prstGeom prst="homePlate">
            <a:avLst>
              <a:gd name="adj" fmla="val 33486"/>
            </a:avLst>
          </a:prstGeom>
          <a:solidFill>
            <a:srgbClr val="47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Среднекраевое</a:t>
            </a:r>
            <a:r>
              <a:rPr lang="ru-RU" b="1" dirty="0" smtClean="0"/>
              <a:t> значение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 критерию 4 в КОО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27474" y="5355771"/>
            <a:ext cx="1419497" cy="949234"/>
          </a:xfrm>
          <a:prstGeom prst="rect">
            <a:avLst/>
          </a:prstGeom>
          <a:solidFill>
            <a:schemeClr val="bg1"/>
          </a:solidFill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22,6</a:t>
            </a: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079622177"/>
              </p:ext>
            </p:extLst>
          </p:nvPr>
        </p:nvGraphicFramePr>
        <p:xfrm>
          <a:off x="6527074" y="2225543"/>
          <a:ext cx="5563235" cy="2630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286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Результаты НОКО-2017 в КОО по критериям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5030" y="1105991"/>
            <a:ext cx="10807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Распределение средних баллов по критериям в </a:t>
            </a:r>
            <a:r>
              <a:rPr lang="ru-RU" sz="2400" b="1" dirty="0" smtClean="0"/>
              <a:t>КОО</a:t>
            </a:r>
            <a:endParaRPr lang="ru-RU" sz="2400" b="1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61467871"/>
              </p:ext>
            </p:extLst>
          </p:nvPr>
        </p:nvGraphicFramePr>
        <p:xfrm>
          <a:off x="2017100" y="1766751"/>
          <a:ext cx="8157799" cy="4964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511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Результаты КОО по итоговому баллу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7497" y="1194430"/>
            <a:ext cx="11225348" cy="718457"/>
          </a:xfrm>
          <a:prstGeom prst="roundRect">
            <a:avLst>
              <a:gd name="adj" fmla="val 6343"/>
            </a:avLst>
          </a:prstGeom>
          <a:noFill/>
          <a:ln w="38100">
            <a:solidFill>
              <a:srgbClr val="47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prstClr val="black"/>
                </a:solidFill>
              </a:rPr>
              <a:t>Итоговый балл определяется как сумма баллов по всем показателям для одной образовательной организации. </a:t>
            </a:r>
            <a:endParaRPr lang="ru-RU" sz="1600" b="1" dirty="0" smtClean="0">
              <a:solidFill>
                <a:prstClr val="black"/>
              </a:solidFill>
            </a:endParaRPr>
          </a:p>
          <a:p>
            <a:pPr lvl="0"/>
            <a:r>
              <a:rPr lang="ru-RU" sz="1600" b="1" dirty="0" smtClean="0">
                <a:solidFill>
                  <a:prstClr val="black"/>
                </a:solidFill>
              </a:rPr>
              <a:t>Максимальное </a:t>
            </a:r>
            <a:r>
              <a:rPr lang="ru-RU" sz="1600" b="1" dirty="0">
                <a:solidFill>
                  <a:prstClr val="black"/>
                </a:solidFill>
              </a:rPr>
              <a:t>значение – 160 баллов </a:t>
            </a:r>
            <a:r>
              <a:rPr lang="ru-RU" sz="1600" b="1" dirty="0" smtClean="0">
                <a:solidFill>
                  <a:prstClr val="black"/>
                </a:solidFill>
              </a:rPr>
              <a:t>(</a:t>
            </a:r>
            <a:r>
              <a:rPr lang="ru-RU" sz="1600" b="1" dirty="0">
                <a:solidFill>
                  <a:prstClr val="black"/>
                </a:solidFill>
              </a:rPr>
              <a:t>16 показателей по 10 баллов каждый).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76203" y="2208978"/>
            <a:ext cx="7929797" cy="3887021"/>
          </a:xfrm>
          <a:prstGeom prst="roundRect">
            <a:avLst>
              <a:gd name="adj" fmla="val 9217"/>
            </a:avLst>
          </a:prstGeom>
          <a:noFill/>
          <a:ln w="38100">
            <a:solidFill>
              <a:srgbClr val="1A9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школа-интернат № 3 г. Армавир – 146,0 баллов;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школа-интернат станицы Шкуринской – 143,7 балла;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школа-интернат станицы Полтавской – 142,5 балла;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школа-интернат № 1 г. Ейска – 141,8 балла;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 № 27 г.-к. Анапа – 140,6 балла.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 № 9 г. Краснодара – 59 баллов;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школа-интернат с. Воронцовка – 56,9 балла;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школа-интернат ст. Бесскорбной – 56,6 балла;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школа-интернат ст. Старолеушковской – 53,7 балла;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 ГБОУ школа-интернат ст. Калининской – 53,5 балла.</a:t>
            </a:r>
          </a:p>
          <a:p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6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912</TotalTime>
  <Words>1048</Words>
  <Application>Microsoft Office PowerPoint</Application>
  <PresentationFormat>Широкоэкранный</PresentationFormat>
  <Paragraphs>133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Q12</dc:creator>
  <cp:lastModifiedBy>Q12</cp:lastModifiedBy>
  <cp:revision>69</cp:revision>
  <cp:lastPrinted>2018-07-02T13:03:06Z</cp:lastPrinted>
  <dcterms:created xsi:type="dcterms:W3CDTF">2017-08-14T07:16:10Z</dcterms:created>
  <dcterms:modified xsi:type="dcterms:W3CDTF">2018-07-03T06:52:08Z</dcterms:modified>
</cp:coreProperties>
</file>