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slideLayouts/slideLayout57.xml" ContentType="application/vnd.openxmlformats-officedocument.presentationml.slideLayout+xml"/>
  <Override PartName="/ppt/theme/theme5.xml" ContentType="application/vnd.openxmlformats-officedocument.them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4.xml" ContentType="application/vnd.openxmlformats-officedocument.presentationml.slideMaster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heme/theme6.xml" ContentType="application/vnd.openxmlformats-officedocument.theme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84" r:id="rId2"/>
    <p:sldMasterId id="2147483720" r:id="rId3"/>
    <p:sldMasterId id="2147483733" r:id="rId4"/>
    <p:sldMasterId id="2147483746" r:id="rId5"/>
  </p:sldMasterIdLst>
  <p:notesMasterIdLst>
    <p:notesMasterId r:id="rId50"/>
  </p:notesMasterIdLst>
  <p:sldIdLst>
    <p:sldId id="257" r:id="rId6"/>
    <p:sldId id="293" r:id="rId7"/>
    <p:sldId id="294" r:id="rId8"/>
    <p:sldId id="341" r:id="rId9"/>
    <p:sldId id="329" r:id="rId10"/>
    <p:sldId id="330" r:id="rId11"/>
    <p:sldId id="295" r:id="rId12"/>
    <p:sldId id="296" r:id="rId13"/>
    <p:sldId id="297" r:id="rId14"/>
    <p:sldId id="291" r:id="rId15"/>
    <p:sldId id="304" r:id="rId16"/>
    <p:sldId id="280" r:id="rId17"/>
    <p:sldId id="281" r:id="rId18"/>
    <p:sldId id="283" r:id="rId19"/>
    <p:sldId id="312" r:id="rId20"/>
    <p:sldId id="265" r:id="rId21"/>
    <p:sldId id="266" r:id="rId22"/>
    <p:sldId id="270" r:id="rId23"/>
    <p:sldId id="271" r:id="rId24"/>
    <p:sldId id="284" r:id="rId25"/>
    <p:sldId id="292" r:id="rId26"/>
    <p:sldId id="273" r:id="rId27"/>
    <p:sldId id="285" r:id="rId28"/>
    <p:sldId id="287" r:id="rId29"/>
    <p:sldId id="288" r:id="rId30"/>
    <p:sldId id="289" r:id="rId31"/>
    <p:sldId id="298" r:id="rId32"/>
    <p:sldId id="331" r:id="rId33"/>
    <p:sldId id="332" r:id="rId34"/>
    <p:sldId id="333" r:id="rId35"/>
    <p:sldId id="334" r:id="rId36"/>
    <p:sldId id="335" r:id="rId37"/>
    <p:sldId id="328" r:id="rId38"/>
    <p:sldId id="324" r:id="rId39"/>
    <p:sldId id="325" r:id="rId40"/>
    <p:sldId id="326" r:id="rId41"/>
    <p:sldId id="336" r:id="rId42"/>
    <p:sldId id="337" r:id="rId43"/>
    <p:sldId id="338" r:id="rId44"/>
    <p:sldId id="339" r:id="rId45"/>
    <p:sldId id="321" r:id="rId46"/>
    <p:sldId id="340" r:id="rId47"/>
    <p:sldId id="327" r:id="rId48"/>
    <p:sldId id="279" r:id="rId4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12" autoAdjust="0"/>
    <p:restoredTop sz="94660"/>
  </p:normalViewPr>
  <p:slideViewPr>
    <p:cSldViewPr snapToGrid="0">
      <p:cViewPr varScale="1">
        <p:scale>
          <a:sx n="78" d="100"/>
          <a:sy n="78" d="100"/>
        </p:scale>
        <p:origin x="-81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openxmlformats.org/officeDocument/2006/relationships/slide" Target="slides/slide21.xml"/><Relationship Id="rId39" Type="http://schemas.openxmlformats.org/officeDocument/2006/relationships/slide" Target="slides/slide3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6.xml"/><Relationship Id="rId34" Type="http://schemas.openxmlformats.org/officeDocument/2006/relationships/slide" Target="slides/slide29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50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29" Type="http://schemas.openxmlformats.org/officeDocument/2006/relationships/slide" Target="slides/slide24.xml"/><Relationship Id="rId41" Type="http://schemas.openxmlformats.org/officeDocument/2006/relationships/slide" Target="slides/slide36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8" Type="http://schemas.openxmlformats.org/officeDocument/2006/relationships/slide" Target="slides/slide3.xml"/><Relationship Id="rId51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3B18639-0A93-4196-A17A-C98BEE591979}" type="datetimeFigureOut">
              <a:rPr lang="ru-RU" smtClean="0"/>
              <a:pPr/>
              <a:t>04.04.2019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1CD0FE-EEB6-4F72-B0B1-D9BA24EB3DF5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3733234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1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53602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>
              <a:latin typeface="Times" charset="0"/>
            </a:endParaRPr>
          </a:p>
        </p:txBody>
      </p:sp>
      <p:sp>
        <p:nvSpPr>
          <p:cNvPr id="153603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BDB0E8-1642-4CAC-9694-65D3C8887D3E}" type="slidenum">
              <a:rPr lang="en-US" smtClean="0">
                <a:solidFill>
                  <a:srgbClr val="000000"/>
                </a:solidFill>
                <a:latin typeface="Times New Roman" charset="0"/>
                <a:ea typeface="ＭＳ Ｐゴシック" charset="-128"/>
                <a:cs typeface="ＭＳ Ｐゴシック" charset="-128"/>
              </a:rPr>
              <a:pPr/>
              <a:t>1</a:t>
            </a:fld>
            <a:endParaRPr lang="en-US" smtClean="0">
              <a:solidFill>
                <a:srgbClr val="000000"/>
              </a:solidFill>
              <a:latin typeface="Times New Roman" charset="0"/>
              <a:ea typeface="ＭＳ Ｐゴシック" charset="-128"/>
              <a:cs typeface="ＭＳ Ｐゴシック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430258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3ABC397-FCAD-4BA8-8CC7-B3E01B32D9A8}" type="slidenum">
              <a:rPr lang="en-US" smtClean="0">
                <a:solidFill>
                  <a:srgbClr val="000000"/>
                </a:solidFill>
              </a:rPr>
              <a:pPr>
                <a:defRPr/>
              </a:pPr>
              <a:t>21</a:t>
            </a:fld>
            <a:endParaRPr lang="en-US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99625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885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ru-RU" smtClean="0"/>
          </a:p>
        </p:txBody>
      </p:sp>
      <p:sp>
        <p:nvSpPr>
          <p:cNvPr id="7885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76606BA-0030-4ECF-A0B2-1D221DE62FE0}" type="slidenum">
              <a:rPr lang="ru-RU" smtClean="0">
                <a:solidFill>
                  <a:prstClr val="black"/>
                </a:solidFill>
              </a:rPr>
              <a:pPr/>
              <a:t>44</a:t>
            </a:fld>
            <a:endParaRPr lang="ru-RU" smtClean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6831160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143000"/>
          </a:xfrm>
          <a:effectLst/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7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71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37133060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922019303"/>
      </p:ext>
    </p:extLst>
  </p:cSld>
  <p:clrMapOvr>
    <a:masterClrMapping/>
  </p:clrMapOvr>
  <p:transition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2"/>
            <a:ext cx="1943100" cy="4799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2"/>
            <a:ext cx="5676900" cy="4799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518713349"/>
      </p:ext>
    </p:extLst>
  </p:cSld>
  <p:clrMapOvr>
    <a:masterClrMapping/>
  </p:clrMapOvr>
  <p:transition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143000"/>
          </a:xfrm>
          <a:effectLst/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7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71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266089695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90238140"/>
      </p:ext>
    </p:extLst>
  </p:cSld>
  <p:clrMapOvr>
    <a:masterClrMapping/>
  </p:clrMapOvr>
  <p:transition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996545180"/>
      </p:ext>
    </p:extLst>
  </p:cSld>
  <p:clrMapOvr>
    <a:masterClrMapping/>
  </p:clrMapOvr>
  <p:transition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923950495"/>
      </p:ext>
    </p:extLst>
  </p:cSld>
  <p:clrMapOvr>
    <a:masterClrMapping/>
  </p:clrMapOvr>
  <p:transition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1005847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48230314"/>
      </p:ext>
    </p:extLst>
  </p:cSld>
  <p:clrMapOvr>
    <a:masterClrMapping/>
  </p:clrMapOvr>
  <p:transition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747198342"/>
      </p:ext>
    </p:extLst>
  </p:cSld>
  <p:clrMapOvr>
    <a:masterClrMapping/>
  </p:clrMapOvr>
  <p:transition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2145973378"/>
      </p:ext>
    </p:extLst>
  </p:cSld>
  <p:clrMapOvr>
    <a:masterClrMapping/>
  </p:clrMapOvr>
  <p:transition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190359096"/>
      </p:ext>
    </p:extLst>
  </p:cSld>
  <p:clrMapOvr>
    <a:masterClrMapping/>
  </p:clrMapOvr>
  <p:transition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566926230"/>
      </p:ext>
    </p:extLst>
  </p:cSld>
  <p:clrMapOvr>
    <a:masterClrMapping/>
  </p:clrMapOvr>
  <p:transition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55711416"/>
      </p:ext>
    </p:extLst>
  </p:cSld>
  <p:clrMapOvr>
    <a:masterClrMapping/>
  </p:clrMapOvr>
  <p:transition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3100" cy="4799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676900" cy="4799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67734403"/>
      </p:ext>
    </p:extLst>
  </p:cSld>
  <p:clrMapOvr>
    <a:masterClrMapping/>
  </p:clrMapOvr>
  <p:transition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143000"/>
          </a:xfrm>
          <a:effectLst/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7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71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89330501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983631152"/>
      </p:ext>
    </p:extLst>
  </p:cSld>
  <p:clrMapOvr>
    <a:masterClrMapping/>
  </p:clrMapOvr>
  <p:transition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004813511"/>
      </p:ext>
    </p:extLst>
  </p:cSld>
  <p:clrMapOvr>
    <a:masterClrMapping/>
  </p:clrMapOvr>
  <p:transition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09989897"/>
      </p:ext>
    </p:extLst>
  </p:cSld>
  <p:clrMapOvr>
    <a:masterClrMapping/>
  </p:clrMapOvr>
  <p:transition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04002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495248826"/>
      </p:ext>
    </p:extLst>
  </p:cSld>
  <p:clrMapOvr>
    <a:masterClrMapping/>
  </p:clrMapOvr>
  <p:transition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693568780"/>
      </p:ext>
    </p:extLst>
  </p:cSld>
  <p:clrMapOvr>
    <a:masterClrMapping/>
  </p:clrMapOvr>
  <p:transition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2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2440631555"/>
      </p:ext>
    </p:extLst>
  </p:cSld>
  <p:clrMapOvr>
    <a:masterClrMapping/>
  </p:clrMapOvr>
  <p:transition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816968090"/>
      </p:ext>
    </p:extLst>
  </p:cSld>
  <p:clrMapOvr>
    <a:masterClrMapping/>
  </p:clrMapOvr>
  <p:transition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925818679"/>
      </p:ext>
    </p:extLst>
  </p:cSld>
  <p:clrMapOvr>
    <a:masterClrMapping/>
  </p:clrMapOvr>
  <p:transition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27178039"/>
      </p:ext>
    </p:extLst>
  </p:cSld>
  <p:clrMapOvr>
    <a:masterClrMapping/>
  </p:clrMapOvr>
  <p:transition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3100" cy="4799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676900" cy="4799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084229"/>
      </p:ext>
    </p:extLst>
  </p:cSld>
  <p:clrMapOvr>
    <a:masterClrMapping/>
  </p:clrMapOvr>
  <p:transition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4250" y="152400"/>
            <a:ext cx="7667625" cy="685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92125" y="1066800"/>
            <a:ext cx="3862388" cy="5105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6913" y="1066800"/>
            <a:ext cx="3863975" cy="5105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3850C-ABFA-4354-A279-C6E9B3ECA8CC}" type="slidenum">
              <a:rPr lang="de-DE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16702151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143000"/>
          </a:xfrm>
          <a:effectLst/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7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71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98031874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29866321"/>
      </p:ext>
    </p:extLst>
  </p:cSld>
  <p:clrMapOvr>
    <a:masterClrMapping/>
  </p:clrMapOvr>
  <p:transition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4005302628"/>
      </p:ext>
    </p:extLst>
  </p:cSld>
  <p:clrMapOvr>
    <a:masterClrMapping/>
  </p:clrMapOvr>
  <p:transition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727599916"/>
      </p:ext>
    </p:extLst>
  </p:cSld>
  <p:clrMapOvr>
    <a:masterClrMapping/>
  </p:clrMapOvr>
  <p:transition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05456616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7385295"/>
      </p:ext>
    </p:extLst>
  </p:cSld>
  <p:clrMapOvr>
    <a:masterClrMapping/>
  </p:clrMapOvr>
  <p:transition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459987046"/>
      </p:ext>
    </p:extLst>
  </p:cSld>
  <p:clrMapOvr>
    <a:masterClrMapping/>
  </p:clrMapOvr>
  <p:transition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096720743"/>
      </p:ext>
    </p:extLst>
  </p:cSld>
  <p:clrMapOvr>
    <a:masterClrMapping/>
  </p:clrMapOvr>
  <p:transition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071192891"/>
      </p:ext>
    </p:extLst>
  </p:cSld>
  <p:clrMapOvr>
    <a:masterClrMapping/>
  </p:clrMapOvr>
  <p:transition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4062445086"/>
      </p:ext>
    </p:extLst>
  </p:cSld>
  <p:clrMapOvr>
    <a:masterClrMapping/>
  </p:clrMapOvr>
  <p:transition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211165090"/>
      </p:ext>
    </p:extLst>
  </p:cSld>
  <p:clrMapOvr>
    <a:masterClrMapping/>
  </p:clrMapOvr>
  <p:transition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3100" cy="4799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676900" cy="4799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25168606"/>
      </p:ext>
    </p:extLst>
  </p:cSld>
  <p:clrMapOvr>
    <a:masterClrMapping/>
  </p:clrMapOvr>
  <p:transition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4250" y="152400"/>
            <a:ext cx="7667625" cy="685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92125" y="1066800"/>
            <a:ext cx="3862388" cy="5105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6913" y="1066800"/>
            <a:ext cx="3863975" cy="5105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3850C-ABFA-4354-A279-C6E9B3ECA8CC}" type="slidenum">
              <a:rPr lang="de-DE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0735306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712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1676400"/>
            <a:ext cx="7772400" cy="1143000"/>
          </a:xfrm>
          <a:effectLst/>
        </p:spPr>
        <p:txBody>
          <a:bodyPr anchor="b"/>
          <a:lstStyle>
            <a:lvl1pPr algn="ctr">
              <a:defRPr sz="36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712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29718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xmlns="" val="5076680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328720746"/>
      </p:ext>
    </p:extLst>
  </p:cSld>
  <p:clrMapOvr>
    <a:masterClrMapping/>
  </p:clrMapOvr>
  <p:transition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194671741"/>
      </p:ext>
    </p:extLst>
  </p:cSld>
  <p:clrMapOvr>
    <a:masterClrMapping/>
  </p:clrMapOvr>
  <p:transition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179351240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0"/>
            <a:ext cx="3810000" cy="36560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45972597"/>
      </p:ext>
    </p:extLst>
  </p:cSld>
  <p:clrMapOvr>
    <a:masterClrMapping/>
  </p:clrMapOvr>
  <p:transition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22648926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04934094"/>
      </p:ext>
    </p:extLst>
  </p:cSld>
  <p:clrMapOvr>
    <a:masterClrMapping/>
  </p:clrMapOvr>
  <p:transition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683918023"/>
      </p:ext>
    </p:extLst>
  </p:cSld>
  <p:clrMapOvr>
    <a:masterClrMapping/>
  </p:clrMapOvr>
  <p:transition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37786734"/>
      </p:ext>
    </p:extLst>
  </p:cSld>
  <p:clrMapOvr>
    <a:masterClrMapping/>
  </p:clrMapOvr>
  <p:transition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598236006"/>
      </p:ext>
    </p:extLst>
  </p:cSld>
  <p:clrMapOvr>
    <a:masterClrMapping/>
  </p:clrMapOvr>
  <p:transition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09157602"/>
      </p:ext>
    </p:extLst>
  </p:cSld>
  <p:clrMapOvr>
    <a:masterClrMapping/>
  </p:clrMapOvr>
  <p:transition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685800"/>
            <a:ext cx="1943100" cy="4799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5676900" cy="4799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368085732"/>
      </p:ext>
    </p:extLst>
  </p:cSld>
  <p:clrMapOvr>
    <a:masterClrMapping/>
  </p:clrMapOvr>
  <p:transition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84250" y="152400"/>
            <a:ext cx="7667625" cy="685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92125" y="1066800"/>
            <a:ext cx="3862388" cy="5105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06913" y="1066800"/>
            <a:ext cx="3863975" cy="5105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03850C-ABFA-4354-A279-C6E9B3ECA8CC}" type="slidenum">
              <a:rPr lang="de-DE">
                <a:solidFill>
                  <a:srgbClr val="000000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de-DE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819851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93630899"/>
      </p:ext>
    </p:extLst>
  </p:cSld>
  <p:clrMapOvr>
    <a:masterClrMapping/>
  </p:clrMapOvr>
  <p:transition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2986407841"/>
      </p:ext>
    </p:extLst>
  </p:cSld>
  <p:clrMapOvr>
    <a:masterClrMapping/>
  </p:clrMapOvr>
  <p:transition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2424878214"/>
      </p:ext>
    </p:extLst>
  </p:cSld>
  <p:clrMapOvr>
    <a:masterClrMapping/>
  </p:clrMapOvr>
  <p:transition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1768030353"/>
      </p:ext>
    </p:extLst>
  </p:cSld>
  <p:clrMapOvr>
    <a:masterClrMapping/>
  </p:clrMapOvr>
  <p:transition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image" Target="../media/image2.jpe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1.jpe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slideLayout" Target="../slideLayouts/slideLayout46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Relationship Id="rId14" Type="http://schemas.openxmlformats.org/officeDocument/2006/relationships/image" Target="../media/image1.jpe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4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49.xml"/><Relationship Id="rId7" Type="http://schemas.openxmlformats.org/officeDocument/2006/relationships/slideLayout" Target="../slideLayouts/slideLayout53.xml"/><Relationship Id="rId12" Type="http://schemas.openxmlformats.org/officeDocument/2006/relationships/slideLayout" Target="../slideLayouts/slideLayout58.xml"/><Relationship Id="rId2" Type="http://schemas.openxmlformats.org/officeDocument/2006/relationships/slideLayout" Target="../slideLayouts/slideLayout48.xml"/><Relationship Id="rId1" Type="http://schemas.openxmlformats.org/officeDocument/2006/relationships/slideLayout" Target="../slideLayouts/slideLayout47.xml"/><Relationship Id="rId6" Type="http://schemas.openxmlformats.org/officeDocument/2006/relationships/slideLayout" Target="../slideLayouts/slideLayout52.xml"/><Relationship Id="rId11" Type="http://schemas.openxmlformats.org/officeDocument/2006/relationships/slideLayout" Target="../slideLayouts/slideLayout57.xml"/><Relationship Id="rId5" Type="http://schemas.openxmlformats.org/officeDocument/2006/relationships/slideLayout" Target="../slideLayouts/slideLayout51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56.xml"/><Relationship Id="rId4" Type="http://schemas.openxmlformats.org/officeDocument/2006/relationships/slideLayout" Target="../slideLayouts/slideLayout50.xml"/><Relationship Id="rId9" Type="http://schemas.openxmlformats.org/officeDocument/2006/relationships/slideLayout" Target="../slideLayouts/slideLayout55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685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828800"/>
            <a:ext cx="7772400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7202DA-961A-5449-B780-05AB31713702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Times" charset="0"/>
                <a:ea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Times" charset="0"/>
              <a:ea typeface="ＭＳ Ｐゴシック" charset="-128"/>
            </a:endParaRPr>
          </a:p>
        </p:txBody>
      </p:sp>
      <p:pic>
        <p:nvPicPr>
          <p:cNvPr id="2" name="Picture 1" descr="T19 + eTIMTemplatePP smallTIMSS copy copy.jp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06728"/>
            <a:ext cx="9144000" cy="699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995556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effectLst/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9pPr>
    </p:titleStyle>
    <p:bodyStyle>
      <a:lvl1pPr marL="231775" indent="-231775" algn="l" rtl="0" eaLnBrk="0" fontAlgn="base" hangingPunct="0">
        <a:spcBef>
          <a:spcPct val="20000"/>
        </a:spcBef>
        <a:spcAft>
          <a:spcPts val="100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7713" indent="-285750" algn="l" rtl="0" eaLnBrk="0" fontAlgn="base" hangingPunct="0">
        <a:spcBef>
          <a:spcPct val="20000"/>
        </a:spcBef>
        <a:spcAft>
          <a:spcPts val="100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ts val="1000"/>
        </a:spcAft>
        <a:buChar char="•"/>
        <a:defRPr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ts val="1000"/>
        </a:spcAft>
        <a:buChar char="–"/>
        <a:defRPr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685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828800"/>
            <a:ext cx="7772400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7202DA-961A-5449-B780-05AB31713702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Times" charset="0"/>
                <a:ea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Times" charset="0"/>
              <a:ea typeface="ＭＳ Ｐゴシック" charset="-128"/>
            </a:endParaRPr>
          </a:p>
        </p:txBody>
      </p:sp>
      <p:pic>
        <p:nvPicPr>
          <p:cNvPr id="2" name="Picture 1" descr="T19 + eTIMTemplatePP smallTIMSS copy copy.jpg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06728"/>
            <a:ext cx="9144000" cy="699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138766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effectLst/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9pPr>
    </p:titleStyle>
    <p:bodyStyle>
      <a:lvl1pPr marL="231775" indent="-231775" algn="l" rtl="0" eaLnBrk="0" fontAlgn="base" hangingPunct="0">
        <a:spcBef>
          <a:spcPct val="20000"/>
        </a:spcBef>
        <a:spcAft>
          <a:spcPts val="100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7713" indent="-285750" algn="l" rtl="0" eaLnBrk="0" fontAlgn="base" hangingPunct="0">
        <a:spcBef>
          <a:spcPct val="20000"/>
        </a:spcBef>
        <a:spcAft>
          <a:spcPts val="100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ts val="1000"/>
        </a:spcAft>
        <a:buChar char="•"/>
        <a:defRPr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ts val="1000"/>
        </a:spcAft>
        <a:buChar char="–"/>
        <a:defRPr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685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828800"/>
            <a:ext cx="7772400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7202DA-961A-5449-B780-05AB31713702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Times" charset="0"/>
                <a:ea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Times" charset="0"/>
              <a:ea typeface="ＭＳ Ｐゴシック" charset="-128"/>
            </a:endParaRPr>
          </a:p>
        </p:txBody>
      </p:sp>
      <p:pic>
        <p:nvPicPr>
          <p:cNvPr id="2" name="Picture 1" descr="T19 + eTIMTemplatePP smallTIMSS copy copy.jpg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06728"/>
            <a:ext cx="9144000" cy="699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3871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effectLst/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9pPr>
    </p:titleStyle>
    <p:bodyStyle>
      <a:lvl1pPr marL="231775" indent="-231775" algn="l" rtl="0" eaLnBrk="0" fontAlgn="base" hangingPunct="0">
        <a:spcBef>
          <a:spcPct val="20000"/>
        </a:spcBef>
        <a:spcAft>
          <a:spcPts val="100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7713" indent="-285750" algn="l" rtl="0" eaLnBrk="0" fontAlgn="base" hangingPunct="0">
        <a:spcBef>
          <a:spcPct val="20000"/>
        </a:spcBef>
        <a:spcAft>
          <a:spcPts val="100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ts val="1000"/>
        </a:spcAft>
        <a:buChar char="•"/>
        <a:defRPr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ts val="1000"/>
        </a:spcAft>
        <a:buChar char="–"/>
        <a:defRPr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685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828800"/>
            <a:ext cx="7772400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7202DA-961A-5449-B780-05AB31713702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Times" charset="0"/>
                <a:ea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Times" charset="0"/>
              <a:ea typeface="ＭＳ Ｐゴシック" charset="-128"/>
            </a:endParaRPr>
          </a:p>
        </p:txBody>
      </p:sp>
      <p:pic>
        <p:nvPicPr>
          <p:cNvPr id="2" name="Picture 1" descr="T19 + eTIMTemplatePP smallTIMSS copy copy.jpg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06728"/>
            <a:ext cx="9144000" cy="699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9534424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effectLst/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9pPr>
    </p:titleStyle>
    <p:bodyStyle>
      <a:lvl1pPr marL="231775" indent="-231775" algn="l" rtl="0" eaLnBrk="0" fontAlgn="base" hangingPunct="0">
        <a:spcBef>
          <a:spcPct val="20000"/>
        </a:spcBef>
        <a:spcAft>
          <a:spcPts val="100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7713" indent="-285750" algn="l" rtl="0" eaLnBrk="0" fontAlgn="base" hangingPunct="0">
        <a:spcBef>
          <a:spcPct val="20000"/>
        </a:spcBef>
        <a:spcAft>
          <a:spcPts val="100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ts val="1000"/>
        </a:spcAft>
        <a:buChar char="•"/>
        <a:defRPr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ts val="1000"/>
        </a:spcAft>
        <a:buChar char="–"/>
        <a:defRPr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0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6858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dirty="0" smtClean="0"/>
              <a:t>Click to edit Master title style</a:t>
            </a:r>
          </a:p>
        </p:txBody>
      </p:sp>
      <p:sp>
        <p:nvSpPr>
          <p:cNvPr id="138244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828800"/>
            <a:ext cx="7772400" cy="365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DB7202DA-961A-5449-B780-05AB31713702}" type="slidenum">
              <a:rPr lang="en-US" smtClean="0">
                <a:solidFill>
                  <a:srgbClr val="000000">
                    <a:tint val="75000"/>
                  </a:srgbClr>
                </a:solidFill>
                <a:latin typeface="Times" charset="0"/>
                <a:ea typeface="ＭＳ Ｐゴシック" charset="-128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solidFill>
                <a:srgbClr val="000000">
                  <a:tint val="75000"/>
                </a:srgbClr>
              </a:solidFill>
              <a:latin typeface="Times" charset="0"/>
              <a:ea typeface="ＭＳ Ｐゴシック" charset="-128"/>
            </a:endParaRPr>
          </a:p>
        </p:txBody>
      </p:sp>
      <p:pic>
        <p:nvPicPr>
          <p:cNvPr id="2" name="Picture 1" descr="T19 + eTIMTemplatePP smallTIMSS copy copy.jpg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06728"/>
            <a:ext cx="9144000" cy="69921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45987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7" r:id="rId1"/>
    <p:sldLayoutId id="2147483748" r:id="rId2"/>
    <p:sldLayoutId id="2147483749" r:id="rId3"/>
    <p:sldLayoutId id="2147483750" r:id="rId4"/>
    <p:sldLayoutId id="2147483751" r:id="rId5"/>
    <p:sldLayoutId id="2147483752" r:id="rId6"/>
    <p:sldLayoutId id="2147483753" r:id="rId7"/>
    <p:sldLayoutId id="2147483754" r:id="rId8"/>
    <p:sldLayoutId id="2147483755" r:id="rId9"/>
    <p:sldLayoutId id="2147483756" r:id="rId10"/>
    <p:sldLayoutId id="2147483757" r:id="rId11"/>
    <p:sldLayoutId id="2147483758" r:id="rId12"/>
  </p:sldLayoutIdLst>
  <p:transition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rgbClr val="00A3C1"/>
          </a:solidFill>
          <a:effectLst/>
          <a:latin typeface="+mj-lt"/>
          <a:ea typeface="ＭＳ Ｐゴシック" charset="-128"/>
          <a:cs typeface="ＭＳ Ｐゴシック" charset="-128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  <a:ea typeface="ＭＳ Ｐゴシック" charset="-128"/>
          <a:cs typeface="ＭＳ Ｐゴシック" charset="-128"/>
        </a:defRPr>
      </a:lvl5pPr>
      <a:lvl6pPr marL="4572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000" b="1">
          <a:solidFill>
            <a:schemeClr val="bg1"/>
          </a:solidFill>
          <a:latin typeface="Verdana" pitchFamily="34" charset="0"/>
        </a:defRPr>
      </a:lvl9pPr>
    </p:titleStyle>
    <p:bodyStyle>
      <a:lvl1pPr marL="231775" indent="-231775" algn="l" rtl="0" eaLnBrk="0" fontAlgn="base" hangingPunct="0">
        <a:spcBef>
          <a:spcPct val="20000"/>
        </a:spcBef>
        <a:spcAft>
          <a:spcPts val="1000"/>
        </a:spcAft>
        <a:buChar char="•"/>
        <a:defRPr sz="2400">
          <a:solidFill>
            <a:schemeClr val="tx1"/>
          </a:solidFill>
          <a:latin typeface="+mn-lt"/>
          <a:ea typeface="ＭＳ Ｐゴシック" charset="-128"/>
          <a:cs typeface="ＭＳ Ｐゴシック" charset="-128"/>
        </a:defRPr>
      </a:lvl1pPr>
      <a:lvl2pPr marL="747713" indent="-285750" algn="l" rtl="0" eaLnBrk="0" fontAlgn="base" hangingPunct="0">
        <a:spcBef>
          <a:spcPct val="20000"/>
        </a:spcBef>
        <a:spcAft>
          <a:spcPts val="1000"/>
        </a:spcAft>
        <a:buChar char="–"/>
        <a:defRPr sz="2000">
          <a:solidFill>
            <a:schemeClr val="tx1"/>
          </a:solidFill>
          <a:latin typeface="+mn-lt"/>
          <a:ea typeface="ＭＳ Ｐゴシック" charset="-128"/>
        </a:defRPr>
      </a:lvl2pPr>
      <a:lvl3pPr marL="1143000" indent="-228600" algn="l" rtl="0" eaLnBrk="0" fontAlgn="base" hangingPunct="0">
        <a:spcBef>
          <a:spcPct val="20000"/>
        </a:spcBef>
        <a:spcAft>
          <a:spcPts val="1000"/>
        </a:spcAft>
        <a:buChar char="•"/>
        <a:defRPr>
          <a:solidFill>
            <a:schemeClr val="tx1"/>
          </a:solidFill>
          <a:latin typeface="+mn-lt"/>
          <a:ea typeface="ＭＳ Ｐゴシック" charset="-128"/>
        </a:defRPr>
      </a:lvl3pPr>
      <a:lvl4pPr marL="1600200" indent="-228600" algn="l" rtl="0" eaLnBrk="0" fontAlgn="base" hangingPunct="0">
        <a:spcBef>
          <a:spcPct val="20000"/>
        </a:spcBef>
        <a:spcAft>
          <a:spcPts val="1000"/>
        </a:spcAft>
        <a:buChar char="–"/>
        <a:defRPr>
          <a:solidFill>
            <a:schemeClr val="tx1"/>
          </a:solidFill>
          <a:latin typeface="+mn-lt"/>
          <a:ea typeface="ＭＳ Ｐゴシック" charset="-128"/>
        </a:defRPr>
      </a:lvl4pPr>
      <a:lvl5pPr marL="2057400" indent="-228600" algn="l" rtl="0" eaLnBrk="0" fontAlgn="base" hangingPunct="0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  <a:ea typeface="ＭＳ Ｐゴシック" charset="-128"/>
        </a:defRPr>
      </a:lvl5pPr>
      <a:lvl6pPr marL="25146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ts val="1000"/>
        </a:spcAft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hyperlink" Target="http://timss.testoko.ru/" TargetMode="Externa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4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4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4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4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hyperlink" Target="mailto:centeroko@mail.ru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hyperlink" Target="http://www.centeroko.ru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577" name="Title 1"/>
          <p:cNvSpPr>
            <a:spLocks noGrp="1"/>
          </p:cNvSpPr>
          <p:nvPr>
            <p:ph type="ctrTitle"/>
          </p:nvPr>
        </p:nvSpPr>
        <p:spPr>
          <a:xfrm>
            <a:off x="395536" y="1472665"/>
            <a:ext cx="8496944" cy="2127183"/>
          </a:xfrm>
          <a:effectLst>
            <a:outerShdw blurRad="50800" dist="63500" dir="2700000" algn="tl" rotWithShape="0">
              <a:schemeClr val="bg1">
                <a:alpha val="70000"/>
              </a:schemeClr>
            </a:outerShdw>
          </a:effectLst>
        </p:spPr>
        <p:txBody>
          <a:bodyPr/>
          <a:lstStyle/>
          <a:p>
            <a:pPr eaLnBrk="1" hangingPunct="1">
              <a:lnSpc>
                <a:spcPct val="120000"/>
              </a:lnSpc>
              <a:spcBef>
                <a:spcPts val="600"/>
              </a:spcBef>
              <a:defRPr/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Организация и проведение международного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исследования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/>
            </a:r>
            <a:b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TIMSS-2019 в России</a:t>
            </a:r>
            <a:endParaRPr 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2152" y="4369868"/>
            <a:ext cx="7565456" cy="1581691"/>
          </a:xfrm>
        </p:spPr>
        <p:txBody>
          <a:bodyPr>
            <a:normAutofit fontScale="92500" lnSpcReduction="20000"/>
          </a:bodyPr>
          <a:lstStyle/>
          <a:p>
            <a:pPr lvl="0">
              <a:defRPr/>
            </a:pPr>
            <a:r>
              <a:rPr lang="ru-RU" sz="1700" b="1" dirty="0" smtClean="0">
                <a:solidFill>
                  <a:srgbClr val="000000"/>
                </a:solidFill>
              </a:rPr>
              <a:t>Ковалева Галина Сергеевна</a:t>
            </a:r>
          </a:p>
          <a:p>
            <a:pPr>
              <a:defRPr/>
            </a:pPr>
            <a:r>
              <a:rPr lang="ru-RU" sz="1700" dirty="0" smtClean="0"/>
              <a:t>Центр оценки качества образования ФГБНУ «ИСРО РАО»</a:t>
            </a:r>
            <a:r>
              <a:rPr lang="en-US" sz="1700" dirty="0" smtClean="0"/>
              <a:t> </a:t>
            </a:r>
            <a:endParaRPr lang="ru-RU" sz="1700" dirty="0" smtClean="0"/>
          </a:p>
          <a:p>
            <a:pPr>
              <a:defRPr/>
            </a:pPr>
            <a:endParaRPr lang="en-US" sz="2100" dirty="0">
              <a:solidFill>
                <a:srgbClr val="000000"/>
              </a:solidFill>
            </a:endParaRPr>
          </a:p>
          <a:p>
            <a:pPr eaLnBrk="1" hangingPunct="1">
              <a:spcAft>
                <a:spcPts val="0"/>
              </a:spcAft>
              <a:defRPr/>
            </a:pPr>
            <a:r>
              <a:rPr lang="en-US" sz="2100" dirty="0">
                <a:ea typeface="+mn-ea"/>
                <a:cs typeface="+mn-cs"/>
              </a:rPr>
              <a:t> 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7" y="258618"/>
            <a:ext cx="3852193" cy="1277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12982383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8472" y="356135"/>
            <a:ext cx="8530728" cy="1472665"/>
          </a:xfrm>
        </p:spPr>
        <p:txBody>
          <a:bodyPr/>
          <a:lstStyle/>
          <a:p>
            <a:pPr algn="ctr"/>
            <a:r>
              <a:rPr lang="ru-RU" dirty="0" smtClean="0"/>
              <a:t>Основные изменения </a:t>
            </a:r>
            <a:r>
              <a:rPr lang="ru-RU" dirty="0"/>
              <a:t>теста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dirty="0" smtClean="0"/>
              <a:t>TIMSS</a:t>
            </a:r>
            <a:r>
              <a:rPr lang="ru-RU" dirty="0" smtClean="0"/>
              <a:t> 2019 (4 </a:t>
            </a:r>
            <a:r>
              <a:rPr lang="ru-RU" dirty="0"/>
              <a:t>и 8 классы)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051022" y="1828799"/>
            <a:ext cx="2761498" cy="3591499"/>
          </a:xfrm>
          <a:prstGeom prst="rect">
            <a:avLst/>
          </a:prstGeom>
        </p:spPr>
      </p:pic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9320" y="1700808"/>
            <a:ext cx="5728772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0188" indent="-2301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38175" indent="-293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Переход на компьютерную платформу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Появление заданий в области решения проблем и исследовательской деятельности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Расширение спектра оцениваемых умений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Введение новых типов и форматов заданий</a:t>
            </a: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Уменьшение доли заданий, проверяемых экспертами</a:t>
            </a:r>
          </a:p>
        </p:txBody>
      </p:sp>
    </p:spTree>
    <p:extLst>
      <p:ext uri="{BB962C8B-B14F-4D97-AF65-F5344CB8AC3E}">
        <p14:creationId xmlns:p14="http://schemas.microsoft.com/office/powerpoint/2010/main" xmlns="" val="2844393487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2209800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Инструментарий для оценки учебных достижений</a:t>
            </a:r>
            <a:br>
              <a:rPr lang="ru-RU" dirty="0" smtClean="0"/>
            </a:br>
            <a:r>
              <a:rPr lang="ru-RU" dirty="0" smtClean="0"/>
              <a:t>в исследовании </a:t>
            </a:r>
            <a:r>
              <a:rPr lang="en-US" dirty="0" smtClean="0"/>
              <a:t>TIMSS 201</a:t>
            </a:r>
            <a:r>
              <a:rPr lang="ru-RU" dirty="0" smtClean="0"/>
              <a:t>9</a:t>
            </a:r>
            <a:br>
              <a:rPr lang="ru-RU" dirty="0" smtClean="0"/>
            </a:br>
            <a:r>
              <a:rPr lang="en-US" dirty="0" smtClean="0"/>
              <a:t> (</a:t>
            </a:r>
            <a:r>
              <a:rPr lang="ru-RU" dirty="0" smtClean="0"/>
              <a:t>4 и 8 класс</a:t>
            </a:r>
            <a:r>
              <a:rPr lang="en-US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3842780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ChangeArrowheads="1"/>
          </p:cNvSpPr>
          <p:nvPr/>
        </p:nvSpPr>
        <p:spPr bwMode="auto">
          <a:xfrm>
            <a:off x="990600" y="1700808"/>
            <a:ext cx="3810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0188" indent="-2301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38175" indent="-293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55000"/>
              <a:buFontTx/>
              <a:buBlip>
                <a:blip r:embed="rId2"/>
              </a:buBlip>
            </a:pPr>
            <a:r>
              <a:rPr lang="ru-RU" sz="26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Математическая часть теста</a:t>
            </a:r>
            <a:endParaRPr lang="en-US" sz="26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Числа (50%)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Геометрические фигуры и </a:t>
            </a:r>
            <a:b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</a:b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измерения (</a:t>
            </a:r>
            <a:r>
              <a:rPr lang="ru-RU" sz="2400" dirty="0" smtClean="0">
                <a:solidFill>
                  <a:srgbClr val="FF0000"/>
                </a:solidFill>
                <a:latin typeface="Tahoma" panose="020B0604030504040204" pitchFamily="34" charset="0"/>
                <a:ea typeface="ＭＳ Ｐゴシック" charset="-128"/>
              </a:rPr>
              <a:t>30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Представление данных 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(</a:t>
            </a:r>
            <a:r>
              <a:rPr lang="ru-RU" sz="2400" dirty="0" smtClean="0">
                <a:solidFill>
                  <a:srgbClr val="FF0000"/>
                </a:solidFill>
                <a:latin typeface="Tahoma" panose="020B0604030504040204" pitchFamily="34" charset="0"/>
                <a:ea typeface="ＭＳ Ｐゴシック" charset="-128"/>
              </a:rPr>
              <a:t>20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Знание 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(40%)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Применение 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(40%)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Рассуждение (20%)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</p:txBody>
      </p:sp>
      <p:sp>
        <p:nvSpPr>
          <p:cNvPr id="124931" name="Rectangle 3"/>
          <p:cNvSpPr>
            <a:spLocks noChangeArrowheads="1"/>
          </p:cNvSpPr>
          <p:nvPr/>
        </p:nvSpPr>
        <p:spPr bwMode="auto">
          <a:xfrm>
            <a:off x="4876800" y="1750782"/>
            <a:ext cx="38100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0188" indent="-2301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38175" indent="-293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55000"/>
              <a:buFontTx/>
              <a:buBlip>
                <a:blip r:embed="rId2"/>
              </a:buBlip>
            </a:pPr>
            <a:r>
              <a:rPr lang="ru-RU" sz="26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Естественнонаучная часть теста</a:t>
            </a:r>
            <a:endParaRPr lang="en-US" sz="26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Биология (45%)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Физика и </a:t>
            </a:r>
            <a:b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</a:b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химия (35%)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География и астрономия (20%)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endParaRPr lang="en-US" sz="16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Знание (40%)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Применение 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(40%)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Рассуждение 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(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2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0%)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</p:txBody>
      </p:sp>
      <p:sp>
        <p:nvSpPr>
          <p:cNvPr id="124932" name="Rectangle 5"/>
          <p:cNvSpPr>
            <a:spLocks noChangeArrowheads="1"/>
          </p:cNvSpPr>
          <p:nvPr/>
        </p:nvSpPr>
        <p:spPr bwMode="auto">
          <a:xfrm>
            <a:off x="762000" y="914400"/>
            <a:ext cx="76676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000" b="1" dirty="0">
                <a:solidFill>
                  <a:srgbClr val="00A3C1"/>
                </a:solidFill>
                <a:latin typeface="+mj-lt"/>
                <a:ea typeface="ＭＳ Ｐゴシック" charset="-128"/>
                <a:cs typeface="ＭＳ Ｐゴシック" charset="-128"/>
              </a:rPr>
              <a:t>Содержание и виды познавательной деятельности </a:t>
            </a:r>
            <a:r>
              <a:rPr lang="en-US" sz="3000" b="1" dirty="0">
                <a:solidFill>
                  <a:srgbClr val="00A3C1"/>
                </a:solidFill>
                <a:latin typeface="+mj-lt"/>
                <a:ea typeface="ＭＳ Ｐゴシック" charset="-128"/>
                <a:cs typeface="ＭＳ Ｐゴシック" charset="-128"/>
              </a:rPr>
              <a:t>TIMSS</a:t>
            </a:r>
            <a:r>
              <a:rPr lang="ru-RU" sz="3000" b="1" dirty="0">
                <a:solidFill>
                  <a:srgbClr val="00A3C1"/>
                </a:solidFill>
                <a:latin typeface="+mj-lt"/>
                <a:ea typeface="ＭＳ Ｐゴシック" charset="-128"/>
                <a:cs typeface="ＭＳ Ｐゴシック" charset="-128"/>
              </a:rPr>
              <a:t>-20</a:t>
            </a:r>
            <a:r>
              <a:rPr lang="en-US" sz="3000" b="1" dirty="0">
                <a:solidFill>
                  <a:srgbClr val="00A3C1"/>
                </a:solidFill>
                <a:latin typeface="+mj-lt"/>
                <a:ea typeface="ＭＳ Ｐゴシック" charset="-128"/>
                <a:cs typeface="ＭＳ Ｐゴシック" charset="-128"/>
              </a:rPr>
              <a:t>1</a:t>
            </a:r>
            <a:r>
              <a:rPr lang="ru-RU" sz="3000" b="1" dirty="0">
                <a:solidFill>
                  <a:srgbClr val="00A3C1"/>
                </a:solidFill>
                <a:latin typeface="+mj-lt"/>
                <a:ea typeface="ＭＳ Ｐゴシック" charset="-128"/>
                <a:cs typeface="ＭＳ Ｐゴシック" charset="-128"/>
              </a:rPr>
              <a:t>9 (4 класс)</a:t>
            </a:r>
          </a:p>
        </p:txBody>
      </p:sp>
    </p:spTree>
    <p:extLst>
      <p:ext uri="{BB962C8B-B14F-4D97-AF65-F5344CB8AC3E}">
        <p14:creationId xmlns:p14="http://schemas.microsoft.com/office/powerpoint/2010/main" xmlns="" val="16531517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930" name="Rectangle 2"/>
          <p:cNvSpPr>
            <a:spLocks noChangeArrowheads="1"/>
          </p:cNvSpPr>
          <p:nvPr/>
        </p:nvSpPr>
        <p:spPr bwMode="auto">
          <a:xfrm>
            <a:off x="990600" y="1641511"/>
            <a:ext cx="38100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0188" indent="-2301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38175" indent="-293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55000"/>
              <a:buFontTx/>
              <a:buBlip>
                <a:blip r:embed="rId2"/>
              </a:buBlip>
            </a:pPr>
            <a:r>
              <a:rPr lang="ru-RU" sz="26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Математическая часть теста</a:t>
            </a:r>
            <a:endParaRPr lang="en-US" sz="26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Числа 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(30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Алгебра (30%)</a:t>
            </a: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Геометрия (20%)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Представление 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данных и вероятность (20%)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Знания (35%)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Применение 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(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40%)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Рассуждение (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25%)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</p:txBody>
      </p:sp>
      <p:sp>
        <p:nvSpPr>
          <p:cNvPr id="124931" name="Rectangle 3"/>
          <p:cNvSpPr>
            <a:spLocks noChangeArrowheads="1"/>
          </p:cNvSpPr>
          <p:nvPr/>
        </p:nvSpPr>
        <p:spPr bwMode="auto">
          <a:xfrm>
            <a:off x="4876800" y="1641511"/>
            <a:ext cx="3810000" cy="472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230188" indent="-2301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638175" indent="-293688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0000"/>
              </a:buClr>
              <a:buSzPct val="55000"/>
              <a:buFontTx/>
              <a:buBlip>
                <a:blip r:embed="rId2"/>
              </a:buBlip>
            </a:pPr>
            <a:r>
              <a:rPr lang="ru-RU" sz="26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Естественнонаучная часть теста</a:t>
            </a:r>
            <a:endParaRPr lang="en-US" sz="26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Биология 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(35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Физика 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(25%)</a:t>
            </a:r>
            <a:endParaRPr lang="ru-RU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Х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имия (20%)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География и астрономия (20%)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endParaRPr lang="en-US" sz="16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Знания (35%)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Применение 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(</a:t>
            </a: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35%)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  <a:p>
            <a:pPr lvl="1" eaLnBrk="1" fontAlgn="base" hangingPunct="1">
              <a:lnSpc>
                <a:spcPct val="80000"/>
              </a:lnSpc>
              <a:spcBef>
                <a:spcPct val="20000"/>
              </a:spcBef>
              <a:spcAft>
                <a:spcPct val="0"/>
              </a:spcAft>
              <a:buClr>
                <a:srgbClr val="003366"/>
              </a:buClr>
              <a:buFontTx/>
              <a:buChar char="–"/>
            </a:pPr>
            <a:r>
              <a:rPr lang="ru-RU" sz="2400" dirty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Рассуждение </a:t>
            </a:r>
            <a:r>
              <a:rPr lang="ru-RU" sz="2400" dirty="0" smtClean="0">
                <a:solidFill>
                  <a:srgbClr val="000000"/>
                </a:solidFill>
                <a:latin typeface="Tahoma" panose="020B0604030504040204" pitchFamily="34" charset="0"/>
                <a:ea typeface="ＭＳ Ｐゴシック" charset="-128"/>
              </a:rPr>
              <a:t>(30%)</a:t>
            </a:r>
            <a:endParaRPr lang="en-US" sz="2400" dirty="0">
              <a:solidFill>
                <a:srgbClr val="000000"/>
              </a:solidFill>
              <a:latin typeface="Tahoma" panose="020B0604030504040204" pitchFamily="34" charset="0"/>
              <a:ea typeface="ＭＳ Ｐゴシック" charset="-128"/>
            </a:endParaRPr>
          </a:p>
        </p:txBody>
      </p:sp>
      <p:sp>
        <p:nvSpPr>
          <p:cNvPr id="124932" name="Rectangle 5"/>
          <p:cNvSpPr>
            <a:spLocks noChangeArrowheads="1"/>
          </p:cNvSpPr>
          <p:nvPr/>
        </p:nvSpPr>
        <p:spPr bwMode="auto">
          <a:xfrm>
            <a:off x="762000" y="914400"/>
            <a:ext cx="7667625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2075" tIns="46038" rIns="92075" bIns="46038" anchor="b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ru-RU" sz="3000" b="1" dirty="0">
                <a:solidFill>
                  <a:srgbClr val="00A3C1"/>
                </a:solidFill>
                <a:latin typeface="+mj-lt"/>
                <a:ea typeface="ＭＳ Ｐゴシック" charset="-128"/>
                <a:cs typeface="ＭＳ Ｐゴシック" charset="-128"/>
              </a:rPr>
              <a:t>Содержание и виды познавательной деятельности </a:t>
            </a:r>
            <a:r>
              <a:rPr lang="en-US" sz="3000" b="1" dirty="0">
                <a:solidFill>
                  <a:srgbClr val="00A3C1"/>
                </a:solidFill>
                <a:latin typeface="+mj-lt"/>
                <a:ea typeface="ＭＳ Ｐゴシック" charset="-128"/>
                <a:cs typeface="ＭＳ Ｐゴシック" charset="-128"/>
              </a:rPr>
              <a:t>TIMSS</a:t>
            </a:r>
            <a:r>
              <a:rPr lang="ru-RU" sz="3000" b="1" dirty="0">
                <a:solidFill>
                  <a:srgbClr val="00A3C1"/>
                </a:solidFill>
                <a:latin typeface="+mj-lt"/>
                <a:ea typeface="ＭＳ Ｐゴシック" charset="-128"/>
                <a:cs typeface="ＭＳ Ｐゴシック" charset="-128"/>
              </a:rPr>
              <a:t>-20</a:t>
            </a:r>
            <a:r>
              <a:rPr lang="en-US" sz="3000" b="1" dirty="0">
                <a:solidFill>
                  <a:srgbClr val="00A3C1"/>
                </a:solidFill>
                <a:latin typeface="+mj-lt"/>
                <a:ea typeface="ＭＳ Ｐゴシック" charset="-128"/>
                <a:cs typeface="ＭＳ Ｐゴシック" charset="-128"/>
              </a:rPr>
              <a:t>1</a:t>
            </a:r>
            <a:r>
              <a:rPr lang="ru-RU" sz="3000" b="1" dirty="0">
                <a:solidFill>
                  <a:srgbClr val="00A3C1"/>
                </a:solidFill>
                <a:latin typeface="+mj-lt"/>
                <a:ea typeface="ＭＳ Ｐゴシック" charset="-128"/>
                <a:cs typeface="ＭＳ Ｐゴシック" charset="-128"/>
              </a:rPr>
              <a:t>9 (</a:t>
            </a:r>
            <a:r>
              <a:rPr lang="en-US" sz="3000" b="1" dirty="0">
                <a:solidFill>
                  <a:srgbClr val="00A3C1"/>
                </a:solidFill>
                <a:latin typeface="+mj-lt"/>
                <a:ea typeface="ＭＳ Ｐゴシック" charset="-128"/>
                <a:cs typeface="ＭＳ Ｐゴシック" charset="-128"/>
              </a:rPr>
              <a:t>8</a:t>
            </a:r>
            <a:r>
              <a:rPr lang="ru-RU" sz="3000" b="1" dirty="0">
                <a:solidFill>
                  <a:srgbClr val="00A3C1"/>
                </a:solidFill>
                <a:latin typeface="+mj-lt"/>
                <a:ea typeface="ＭＳ Ｐゴシック" charset="-128"/>
                <a:cs typeface="ＭＳ Ｐゴシック" charset="-128"/>
              </a:rPr>
              <a:t> класс)</a:t>
            </a:r>
          </a:p>
        </p:txBody>
      </p:sp>
    </p:spTree>
    <p:extLst>
      <p:ext uri="{BB962C8B-B14F-4D97-AF65-F5344CB8AC3E}">
        <p14:creationId xmlns:p14="http://schemas.microsoft.com/office/powerpoint/2010/main" xmlns="" val="408553522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36294" y="1930706"/>
            <a:ext cx="7772400" cy="1748928"/>
          </a:xfrm>
        </p:spPr>
        <p:txBody>
          <a:bodyPr/>
          <a:lstStyle/>
          <a:p>
            <a:pPr algn="ctr"/>
            <a:r>
              <a:rPr lang="ru-RU" dirty="0" smtClean="0"/>
              <a:t>Примеры заданий разного формата, используемых в тесте </a:t>
            </a:r>
            <a:r>
              <a:rPr lang="en-US" dirty="0" smtClean="0"/>
              <a:t> </a:t>
            </a:r>
            <a:r>
              <a:rPr lang="en-US" dirty="0"/>
              <a:t>TIMSS</a:t>
            </a:r>
            <a:r>
              <a:rPr lang="ru-RU" dirty="0"/>
              <a:t>-20</a:t>
            </a:r>
            <a:r>
              <a:rPr lang="en-US" dirty="0"/>
              <a:t>1</a:t>
            </a:r>
            <a:r>
              <a:rPr lang="ru-RU" dirty="0"/>
              <a:t>9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(задания, приведенные в инструкции)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376848304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5850" y="1447800"/>
            <a:ext cx="7878763" cy="2514600"/>
          </a:xfrm>
        </p:spPr>
        <p:txBody>
          <a:bodyPr/>
          <a:lstStyle/>
          <a:p>
            <a:pPr eaLnBrk="1" hangingPunct="1"/>
            <a:r>
              <a:rPr lang="ru-RU" sz="3000" dirty="0" smtClean="0"/>
              <a:t>Задания с выбором ответа</a:t>
            </a:r>
          </a:p>
          <a:p>
            <a:pPr eaLnBrk="1" hangingPunct="1"/>
            <a:r>
              <a:rPr lang="ru-RU" sz="3000" dirty="0" smtClean="0"/>
              <a:t>Задания со свободно-конструируемым ответом (с кратким ответом, с развернутым ответом)</a:t>
            </a:r>
          </a:p>
          <a:p>
            <a:pPr eaLnBrk="1" hangingPunct="1"/>
            <a:endParaRPr lang="ru-RU" dirty="0" smtClean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Два типа заданий</a:t>
            </a:r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77170363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Примеры заданий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4099" y="1360384"/>
            <a:ext cx="4950428" cy="4244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9386871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66800" y="685800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Примеры заданий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 cstate="print"/>
          <a:srcRect r="90054" b="43100"/>
          <a:stretch/>
        </p:blipFill>
        <p:spPr>
          <a:xfrm>
            <a:off x="200230" y="1448518"/>
            <a:ext cx="491242" cy="2396370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/>
          <a:srcRect l="9012" t="43199"/>
          <a:stretch/>
        </p:blipFill>
        <p:spPr>
          <a:xfrm>
            <a:off x="691472" y="1448518"/>
            <a:ext cx="4501731" cy="239637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9770" t="42583"/>
          <a:stretch/>
        </p:blipFill>
        <p:spPr>
          <a:xfrm>
            <a:off x="4368553" y="3305059"/>
            <a:ext cx="4470647" cy="243473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848211" y="3305059"/>
            <a:ext cx="498129" cy="24347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023778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835446" y="322243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Примеры заданий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41043" y="944008"/>
            <a:ext cx="3418031" cy="208081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/>
          <a:srcRect l="9460"/>
          <a:stretch/>
        </p:blipFill>
        <p:spPr>
          <a:xfrm>
            <a:off x="2864386" y="3024820"/>
            <a:ext cx="3094687" cy="19700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541041" y="4961799"/>
            <a:ext cx="3418032" cy="155536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/>
          <a:srcRect r="91553"/>
          <a:stretch/>
        </p:blipFill>
        <p:spPr>
          <a:xfrm>
            <a:off x="2541041" y="3024820"/>
            <a:ext cx="288900" cy="1936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40094606"/>
      </p:ext>
    </p:extLst>
  </p:cSld>
  <p:clrMapOvr>
    <a:masterClrMapping/>
  </p:clrMapOvr>
  <p:transition>
    <p:fade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66800" y="685800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Примеры заданий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57324" y="1441248"/>
            <a:ext cx="4632836" cy="4001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97117401"/>
      </p:ext>
    </p:extLst>
  </p:cSld>
  <p:clrMapOvr>
    <a:masterClrMapping/>
  </p:clrMapOvr>
  <p:transition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77516" y="1029904"/>
            <a:ext cx="8261684" cy="4454910"/>
          </a:xfrm>
        </p:spPr>
        <p:txBody>
          <a:bodyPr/>
          <a:lstStyle/>
          <a:p>
            <a:pPr marL="0" lvl="0" indent="0" algn="ctr">
              <a:buNone/>
            </a:pPr>
            <a:r>
              <a:rPr lang="en-US" sz="3200" b="1" dirty="0">
                <a:latin typeface="Arial" pitchFamily="34" charset="0"/>
                <a:cs typeface="Arial" pitchFamily="34" charset="0"/>
              </a:rPr>
              <a:t>TIMSS </a:t>
            </a:r>
            <a:r>
              <a:rPr lang="en-US" sz="3200" b="1" dirty="0" smtClean="0">
                <a:latin typeface="Arial" pitchFamily="34" charset="0"/>
                <a:cs typeface="Arial" pitchFamily="34" charset="0"/>
              </a:rPr>
              <a:t>– Trend in Mathematics and Science Study</a:t>
            </a:r>
          </a:p>
          <a:p>
            <a:pPr marL="0" lvl="0" indent="0" algn="ctr">
              <a:buNone/>
            </a:pPr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Оценка 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качества математического и естественнонаучного образования в </a:t>
            </a:r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начальной и основной  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школе </a:t>
            </a:r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/>
            </a:r>
            <a:br>
              <a:rPr lang="ru-RU" sz="3200" b="1" i="1" dirty="0" smtClean="0">
                <a:latin typeface="Arial" pitchFamily="34" charset="0"/>
                <a:cs typeface="Arial" pitchFamily="34" charset="0"/>
              </a:rPr>
            </a:br>
            <a:r>
              <a:rPr lang="ru-RU" sz="3200" b="1" i="1" dirty="0" smtClean="0">
                <a:latin typeface="Arial" pitchFamily="34" charset="0"/>
                <a:cs typeface="Arial" pitchFamily="34" charset="0"/>
              </a:rPr>
              <a:t>(4 и 8  </a:t>
            </a:r>
            <a:r>
              <a:rPr lang="ru-RU" sz="3200" b="1" i="1" dirty="0">
                <a:latin typeface="Arial" pitchFamily="34" charset="0"/>
                <a:cs typeface="Arial" pitchFamily="34" charset="0"/>
              </a:rPr>
              <a:t>классы)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420970548"/>
      </p:ext>
    </p:extLst>
  </p:cSld>
  <p:clrMapOvr>
    <a:masterClrMapping/>
  </p:clrMapOvr>
  <p:transition>
    <p:fad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1066800" y="685800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Примеры заданий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2578" y="1335304"/>
            <a:ext cx="4526309" cy="39105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275440" y="1335304"/>
            <a:ext cx="4563760" cy="3910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28270530"/>
      </p:ext>
    </p:extLst>
  </p:cSld>
  <p:clrMapOvr>
    <a:masterClrMapping/>
  </p:clrMapOvr>
  <p:transition>
    <p:fade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476672"/>
            <a:ext cx="7772400" cy="1143000"/>
          </a:xfrm>
        </p:spPr>
        <p:txBody>
          <a:bodyPr/>
          <a:lstStyle/>
          <a:p>
            <a:pPr algn="ctr"/>
            <a:r>
              <a:rPr lang="ru-RU" sz="3200" dirty="0" smtClean="0"/>
              <a:t>Задания </a:t>
            </a:r>
            <a:r>
              <a:rPr lang="ru-RU" sz="3200" dirty="0"/>
              <a:t>в области решения проблем и исследовательской деятельности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83568" y="2195770"/>
            <a:ext cx="8155632" cy="3246562"/>
          </a:xfrm>
        </p:spPr>
        <p:txBody>
          <a:bodyPr/>
          <a:lstStyle/>
          <a:p>
            <a:r>
              <a:rPr lang="ru-RU" sz="2200" b="1" dirty="0" smtClean="0"/>
              <a:t>Новое направление исследования </a:t>
            </a:r>
            <a:r>
              <a:rPr lang="ru-RU" sz="2200" dirty="0" smtClean="0"/>
              <a:t>- дополнительно </a:t>
            </a:r>
            <a:r>
              <a:rPr lang="ru-RU" sz="2200" dirty="0"/>
              <a:t>разработаны </a:t>
            </a:r>
            <a:r>
              <a:rPr lang="ru-RU" sz="2200" dirty="0" smtClean="0"/>
              <a:t>инновационные задания в </a:t>
            </a:r>
            <a:r>
              <a:rPr lang="ru-RU" sz="2200" dirty="0"/>
              <a:t>области решения проблем и исследовательской деятельности. Такие задания позволяют моделировать ситуации реального мира, а также лабораторные эксперименты, благодаря чему учащиеся могут интегрировать и применять знания и умения для решения практических задач и проведения экспериментов или исследований. </a:t>
            </a:r>
          </a:p>
        </p:txBody>
      </p:sp>
    </p:spTree>
    <p:extLst>
      <p:ext uri="{BB962C8B-B14F-4D97-AF65-F5344CB8AC3E}">
        <p14:creationId xmlns:p14="http://schemas.microsoft.com/office/powerpoint/2010/main" xmlns="" val="428027383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34597" y="410378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Пример</a:t>
            </a:r>
            <a:r>
              <a:rPr lang="en-US" dirty="0" smtClean="0"/>
              <a:t> </a:t>
            </a:r>
            <a:r>
              <a:rPr lang="ru-RU" dirty="0" smtClean="0"/>
              <a:t>задания из области решения проблем (естествознание 8 класс)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08833" y="2184063"/>
            <a:ext cx="5729292" cy="267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96551429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34597" y="410378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Пример</a:t>
            </a:r>
            <a:r>
              <a:rPr lang="en-US" dirty="0" smtClean="0"/>
              <a:t> </a:t>
            </a:r>
            <a:r>
              <a:rPr lang="ru-RU" dirty="0" smtClean="0"/>
              <a:t>задания из области решения проблем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90368" y="1635573"/>
            <a:ext cx="6041916" cy="2716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723829148"/>
      </p:ext>
    </p:extLst>
  </p:cSld>
  <p:clrMapOvr>
    <a:masterClrMapping/>
  </p:clrMapOvr>
  <p:transition>
    <p:fade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34597" y="410378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Пример</a:t>
            </a:r>
            <a:r>
              <a:rPr lang="en-US" dirty="0" smtClean="0"/>
              <a:t> </a:t>
            </a:r>
            <a:r>
              <a:rPr lang="ru-RU" dirty="0" smtClean="0"/>
              <a:t>задания из области решения проблем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6653" y="1738850"/>
            <a:ext cx="5264973" cy="3185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90908332"/>
      </p:ext>
    </p:extLst>
  </p:cSld>
  <p:clrMapOvr>
    <a:masterClrMapping/>
  </p:clrMapOvr>
  <p:transition>
    <p:fade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34597" y="410378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Пример</a:t>
            </a:r>
            <a:r>
              <a:rPr lang="en-US" dirty="0" smtClean="0"/>
              <a:t> </a:t>
            </a:r>
            <a:r>
              <a:rPr lang="ru-RU" dirty="0" smtClean="0"/>
              <a:t>задания из области решения проблем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89695" y="1683765"/>
            <a:ext cx="5516031" cy="3361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48678032"/>
      </p:ext>
    </p:extLst>
  </p:cSld>
  <p:clrMapOvr>
    <a:masterClrMapping/>
  </p:clrMapOvr>
  <p:transition>
    <p:fade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934597" y="410378"/>
            <a:ext cx="7772400" cy="1143000"/>
          </a:xfrm>
        </p:spPr>
        <p:txBody>
          <a:bodyPr/>
          <a:lstStyle/>
          <a:p>
            <a:pPr algn="ctr"/>
            <a:r>
              <a:rPr lang="ru-RU" dirty="0" smtClean="0"/>
              <a:t>Пример</a:t>
            </a:r>
            <a:r>
              <a:rPr lang="en-US" dirty="0" smtClean="0"/>
              <a:t> </a:t>
            </a:r>
            <a:r>
              <a:rPr lang="ru-RU" dirty="0" smtClean="0"/>
              <a:t>задания из области решения проблем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08336" y="1553378"/>
            <a:ext cx="4755172" cy="4104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86575561"/>
      </p:ext>
    </p:extLst>
  </p:cSld>
  <p:clrMapOvr>
    <a:masterClrMapping/>
  </p:clrMapOvr>
  <p:transition>
    <p:fade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667625" cy="685800"/>
          </a:xfrm>
        </p:spPr>
        <p:txBody>
          <a:bodyPr/>
          <a:lstStyle/>
          <a:p>
            <a:pPr algn="ctr" eaLnBrk="1" hangingPunct="1"/>
            <a:r>
              <a:rPr lang="ru-RU" dirty="0" smtClean="0">
                <a:solidFill>
                  <a:srgbClr val="FF0000"/>
                </a:solidFill>
              </a:rPr>
              <a:t>Анкеты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5850" y="914400"/>
            <a:ext cx="7878763" cy="2514600"/>
          </a:xfrm>
        </p:spPr>
        <p:txBody>
          <a:bodyPr/>
          <a:lstStyle/>
          <a:p>
            <a:pPr eaLnBrk="1" hangingPunct="1"/>
            <a:r>
              <a:rPr lang="ru-RU" sz="3000" dirty="0" smtClean="0"/>
              <a:t>Анкета для специалистов </a:t>
            </a:r>
            <a:br>
              <a:rPr lang="ru-RU" sz="3000" dirty="0" smtClean="0"/>
            </a:br>
            <a:r>
              <a:rPr lang="ru-RU" sz="3000" dirty="0" smtClean="0"/>
              <a:t>в области образования</a:t>
            </a:r>
          </a:p>
          <a:p>
            <a:pPr eaLnBrk="1" hangingPunct="1"/>
            <a:r>
              <a:rPr lang="ru-RU" sz="3000" dirty="0" smtClean="0"/>
              <a:t>Анкета для </a:t>
            </a:r>
            <a:br>
              <a:rPr lang="ru-RU" sz="3000" dirty="0" smtClean="0"/>
            </a:br>
            <a:r>
              <a:rPr lang="ru-RU" sz="3000" dirty="0" smtClean="0"/>
              <a:t>администрации</a:t>
            </a:r>
          </a:p>
          <a:p>
            <a:pPr eaLnBrk="1" hangingPunct="1"/>
            <a:r>
              <a:rPr lang="ru-RU" sz="3000" dirty="0" smtClean="0"/>
              <a:t>Анкеты для учителей</a:t>
            </a:r>
          </a:p>
          <a:p>
            <a:pPr eaLnBrk="1" hangingPunct="1"/>
            <a:r>
              <a:rPr lang="ru-RU" sz="3000" dirty="0" smtClean="0"/>
              <a:t>Анкеты для учащихся</a:t>
            </a:r>
            <a:endParaRPr lang="en-US" sz="3000" dirty="0" smtClean="0"/>
          </a:p>
          <a:p>
            <a:pPr eaLnBrk="1" hangingPunct="1"/>
            <a:r>
              <a:rPr lang="ru-RU" sz="3000" dirty="0" smtClean="0"/>
              <a:t>Анкеты для родителей</a:t>
            </a:r>
            <a:br>
              <a:rPr lang="ru-RU" sz="3000" dirty="0" smtClean="0"/>
            </a:br>
            <a:r>
              <a:rPr lang="ru-RU" sz="3000" dirty="0" smtClean="0"/>
              <a:t>(только 4 класс)</a:t>
            </a:r>
          </a:p>
          <a:p>
            <a:pPr eaLnBrk="1" hangingPunct="1"/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31853638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457200"/>
            <a:ext cx="7667625" cy="685800"/>
          </a:xfrm>
        </p:spPr>
        <p:txBody>
          <a:bodyPr/>
          <a:lstStyle/>
          <a:p>
            <a:pPr algn="ctr" eaLnBrk="1" hangingPunct="1"/>
            <a:r>
              <a:rPr lang="ru-RU" smtClean="0"/>
              <a:t>Анкета для специалистов в области образования</a:t>
            </a:r>
          </a:p>
        </p:txBody>
      </p:sp>
      <p:sp>
        <p:nvSpPr>
          <p:cNvPr id="563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1388" y="1524000"/>
            <a:ext cx="7878762" cy="2514600"/>
          </a:xfrm>
        </p:spPr>
        <p:txBody>
          <a:bodyPr/>
          <a:lstStyle/>
          <a:p>
            <a:pPr eaLnBrk="1" hangingPunct="1"/>
            <a:r>
              <a:rPr lang="ru-RU" sz="3000" dirty="0" smtClean="0"/>
              <a:t>Программы обучения по математике и естествознанию</a:t>
            </a:r>
          </a:p>
          <a:p>
            <a:pPr eaLnBrk="1" hangingPunct="1"/>
            <a:r>
              <a:rPr lang="ru-RU" sz="3000" dirty="0" smtClean="0"/>
              <a:t>Организация учебного процесса</a:t>
            </a:r>
          </a:p>
          <a:p>
            <a:pPr eaLnBrk="1" hangingPunct="1"/>
            <a:r>
              <a:rPr lang="ru-RU" sz="3000" dirty="0" smtClean="0"/>
              <a:t>Мониторинг и оценка достигнутого уровня образования</a:t>
            </a:r>
          </a:p>
        </p:txBody>
      </p:sp>
    </p:spTree>
    <p:extLst>
      <p:ext uri="{BB962C8B-B14F-4D97-AF65-F5344CB8AC3E}">
        <p14:creationId xmlns="" xmlns:p14="http://schemas.microsoft.com/office/powerpoint/2010/main" val="3785513104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667625" cy="685800"/>
          </a:xfrm>
        </p:spPr>
        <p:txBody>
          <a:bodyPr/>
          <a:lstStyle/>
          <a:p>
            <a:pPr algn="ctr" eaLnBrk="1" hangingPunct="1"/>
            <a:r>
              <a:rPr lang="ru-RU" smtClean="0"/>
              <a:t>Анкета для администрации</a:t>
            </a:r>
          </a:p>
        </p:txBody>
      </p:sp>
      <p:sp>
        <p:nvSpPr>
          <p:cNvPr id="573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41388" y="1524000"/>
            <a:ext cx="7878762" cy="2514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3000" dirty="0" smtClean="0"/>
              <a:t>Характеристика школы (наполняемость, расположение, оснащенность, образовательные ресурсы)</a:t>
            </a:r>
            <a:endParaRPr lang="en-US" sz="3000" dirty="0" smtClean="0"/>
          </a:p>
          <a:p>
            <a:pPr eaLnBrk="1" hangingPunct="1">
              <a:lnSpc>
                <a:spcPct val="90000"/>
              </a:lnSpc>
            </a:pPr>
            <a:r>
              <a:rPr lang="ru-RU" sz="3000" dirty="0" smtClean="0"/>
              <a:t>Организация учебного процесса в школе</a:t>
            </a:r>
          </a:p>
          <a:p>
            <a:pPr>
              <a:lnSpc>
                <a:spcPct val="90000"/>
              </a:lnSpc>
            </a:pPr>
            <a:r>
              <a:rPr lang="ru-RU" sz="3000" dirty="0"/>
              <a:t>Школьный </a:t>
            </a:r>
            <a:r>
              <a:rPr lang="ru-RU" sz="3000" dirty="0" smtClean="0"/>
              <a:t>климат</a:t>
            </a:r>
            <a:endParaRPr lang="ru-RU" sz="3000" dirty="0"/>
          </a:p>
          <a:p>
            <a:pPr eaLnBrk="1" hangingPunct="1">
              <a:lnSpc>
                <a:spcPct val="90000"/>
              </a:lnSpc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281326464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984250" y="152400"/>
            <a:ext cx="7667625" cy="1116013"/>
          </a:xfrm>
        </p:spPr>
        <p:txBody>
          <a:bodyPr/>
          <a:lstStyle/>
          <a:p>
            <a:pPr algn="ctr"/>
            <a:r>
              <a:rPr lang="ru-RU" sz="2800" dirty="0"/>
              <a:t>Цели исследования </a:t>
            </a:r>
            <a:r>
              <a:rPr lang="en-US" sz="2800" dirty="0"/>
              <a:t>TIMSS</a:t>
            </a:r>
            <a:r>
              <a:rPr lang="ru-RU" sz="2800" dirty="0"/>
              <a:t> </a:t>
            </a: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(</a:t>
            </a:r>
            <a:r>
              <a:rPr lang="ru-RU" sz="2800" dirty="0"/>
              <a:t>4 и 8 класс)</a:t>
            </a:r>
            <a:endParaRPr lang="en-US" sz="2800" dirty="0"/>
          </a:p>
        </p:txBody>
      </p:sp>
      <p:sp>
        <p:nvSpPr>
          <p:cNvPr id="13315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468313" y="1333500"/>
            <a:ext cx="8256587" cy="4687888"/>
          </a:xfrm>
          <a:noFill/>
        </p:spPr>
        <p:txBody>
          <a:bodyPr/>
          <a:lstStyle/>
          <a:p>
            <a:r>
              <a:rPr lang="ru-RU" sz="2800" dirty="0"/>
              <a:t>Оценить качество </a:t>
            </a:r>
            <a:r>
              <a:rPr lang="ru-RU" sz="2800" b="1" i="1" dirty="0" smtClean="0"/>
              <a:t>математического</a:t>
            </a:r>
            <a:r>
              <a:rPr lang="ru-RU" sz="2800" dirty="0" smtClean="0"/>
              <a:t> </a:t>
            </a:r>
            <a:r>
              <a:rPr lang="ru-RU" sz="2800" dirty="0"/>
              <a:t>и </a:t>
            </a:r>
            <a:r>
              <a:rPr lang="ru-RU" sz="2800" b="1" i="1" dirty="0" smtClean="0"/>
              <a:t>естественнонаучного</a:t>
            </a:r>
            <a:r>
              <a:rPr lang="ru-RU" sz="2800" dirty="0" smtClean="0"/>
              <a:t> </a:t>
            </a:r>
            <a:r>
              <a:rPr lang="ru-RU" sz="2800" dirty="0"/>
              <a:t>образования в </a:t>
            </a:r>
            <a:r>
              <a:rPr lang="ru-RU" sz="2800" b="1" i="1" dirty="0"/>
              <a:t>начальной</a:t>
            </a:r>
            <a:r>
              <a:rPr lang="ru-RU" sz="2800" dirty="0"/>
              <a:t> и </a:t>
            </a:r>
            <a:r>
              <a:rPr lang="ru-RU" sz="2800" b="1" i="1" dirty="0"/>
              <a:t>основной</a:t>
            </a:r>
            <a:r>
              <a:rPr lang="ru-RU" sz="2800" dirty="0"/>
              <a:t> </a:t>
            </a:r>
            <a:r>
              <a:rPr lang="ru-RU" sz="2800" dirty="0" smtClean="0"/>
              <a:t>школе в странах с различными системами образования</a:t>
            </a:r>
          </a:p>
          <a:p>
            <a:pPr eaLnBrk="1" hangingPunct="1"/>
            <a:r>
              <a:rPr lang="ru-RU" sz="2800" dirty="0" smtClean="0"/>
              <a:t> Выявить динамику  результатов (1995, 1999, 2003, 2007, 2011, 2015, </a:t>
            </a:r>
            <a:r>
              <a:rPr lang="ru-RU" sz="2800" dirty="0" smtClean="0">
                <a:solidFill>
                  <a:srgbClr val="FF0000"/>
                </a:solidFill>
              </a:rPr>
              <a:t>2019</a:t>
            </a:r>
            <a:r>
              <a:rPr lang="ru-RU" sz="2800" dirty="0" smtClean="0"/>
              <a:t>)</a:t>
            </a:r>
          </a:p>
          <a:p>
            <a:pPr eaLnBrk="1" hangingPunct="1"/>
            <a:r>
              <a:rPr lang="ru-RU" sz="2800" dirty="0" smtClean="0"/>
              <a:t> Выявить факторы, позволяющие объяснить полученные результаты </a:t>
            </a:r>
          </a:p>
        </p:txBody>
      </p:sp>
    </p:spTree>
    <p:extLst>
      <p:ext uri="{BB962C8B-B14F-4D97-AF65-F5344CB8AC3E}">
        <p14:creationId xmlns="" xmlns:p14="http://schemas.microsoft.com/office/powerpoint/2010/main" val="422765506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667625" cy="685800"/>
          </a:xfrm>
        </p:spPr>
        <p:txBody>
          <a:bodyPr/>
          <a:lstStyle/>
          <a:p>
            <a:pPr algn="ctr" eaLnBrk="1" hangingPunct="1"/>
            <a:r>
              <a:rPr lang="ru-RU" smtClean="0"/>
              <a:t>Анкета для учителей</a:t>
            </a:r>
          </a:p>
        </p:txBody>
      </p:sp>
      <p:sp>
        <p:nvSpPr>
          <p:cNvPr id="5837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57288" y="1066800"/>
            <a:ext cx="7878762" cy="2514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sz="3000" dirty="0" smtClean="0"/>
              <a:t>Информация об учителе (пол, стаж, возраст, образование, профессиональная подготовка)</a:t>
            </a:r>
            <a:endParaRPr lang="ru-RU" sz="3000" dirty="0"/>
          </a:p>
          <a:p>
            <a:pPr eaLnBrk="1" hangingPunct="1">
              <a:lnSpc>
                <a:spcPct val="90000"/>
              </a:lnSpc>
            </a:pPr>
            <a:r>
              <a:rPr lang="ru-RU" sz="3000" dirty="0" smtClean="0"/>
              <a:t>Характеристика школы (безопасность, оснащение, дисциплина)</a:t>
            </a:r>
          </a:p>
          <a:p>
            <a:pPr eaLnBrk="1" hangingPunct="1">
              <a:lnSpc>
                <a:spcPct val="90000"/>
              </a:lnSpc>
            </a:pPr>
            <a:r>
              <a:rPr lang="ru-RU" sz="3000" dirty="0" smtClean="0"/>
              <a:t> Школьный климат</a:t>
            </a:r>
          </a:p>
          <a:p>
            <a:pPr eaLnBrk="1" hangingPunct="1">
              <a:lnSpc>
                <a:spcPct val="90000"/>
              </a:lnSpc>
            </a:pPr>
            <a:r>
              <a:rPr lang="ru-RU" sz="3000" dirty="0" smtClean="0"/>
              <a:t> Стиль преподавания</a:t>
            </a:r>
          </a:p>
          <a:p>
            <a:pPr eaLnBrk="1" hangingPunct="1">
              <a:lnSpc>
                <a:spcPct val="90000"/>
              </a:lnSpc>
            </a:pPr>
            <a:r>
              <a:rPr lang="ru-RU" sz="3000" dirty="0" smtClean="0"/>
              <a:t> Повышение квалификации</a:t>
            </a:r>
          </a:p>
          <a:p>
            <a:pPr eaLnBrk="1" hangingPunct="1">
              <a:lnSpc>
                <a:spcPct val="90000"/>
              </a:lnSpc>
            </a:pPr>
            <a:endParaRPr lang="ru-RU" sz="3000" dirty="0" smtClean="0"/>
          </a:p>
          <a:p>
            <a:pPr eaLnBrk="1" hangingPunct="1">
              <a:lnSpc>
                <a:spcPct val="90000"/>
              </a:lnSpc>
            </a:pPr>
            <a:endParaRPr lang="ru-RU" sz="3000" dirty="0" smtClean="0"/>
          </a:p>
        </p:txBody>
      </p:sp>
    </p:spTree>
    <p:extLst>
      <p:ext uri="{BB962C8B-B14F-4D97-AF65-F5344CB8AC3E}">
        <p14:creationId xmlns="" xmlns:p14="http://schemas.microsoft.com/office/powerpoint/2010/main" val="1373044239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667625" cy="685800"/>
          </a:xfrm>
        </p:spPr>
        <p:txBody>
          <a:bodyPr/>
          <a:lstStyle/>
          <a:p>
            <a:pPr algn="ctr" eaLnBrk="1" hangingPunct="1"/>
            <a:r>
              <a:rPr lang="ru-RU" smtClean="0"/>
              <a:t>Анкета для учащихся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57288" y="1524000"/>
            <a:ext cx="7446962" cy="2514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dirty="0"/>
              <a:t>Информация об </a:t>
            </a:r>
            <a:r>
              <a:rPr lang="ru-RU" dirty="0" smtClean="0"/>
              <a:t>учащемся </a:t>
            </a:r>
            <a:endParaRPr lang="ru-RU" dirty="0"/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Образовательные ресурсы семьи 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Отношение к школе, к учителю, к учебным предметам</a:t>
            </a:r>
          </a:p>
          <a:p>
            <a:pPr>
              <a:lnSpc>
                <a:spcPct val="90000"/>
              </a:lnSpc>
            </a:pPr>
            <a:r>
              <a:rPr lang="ru-RU" dirty="0"/>
              <a:t>Отношения между учащимися</a:t>
            </a:r>
            <a:endParaRPr lang="ru-RU" sz="1800" dirty="0"/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Самооценка по учебным предметам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Занятия вне школы</a:t>
            </a:r>
          </a:p>
          <a:p>
            <a:pPr eaLnBrk="1" hangingPunct="1">
              <a:lnSpc>
                <a:spcPct val="90000"/>
              </a:lnSpc>
            </a:pPr>
            <a:endParaRPr lang="ru-RU" dirty="0" smtClean="0"/>
          </a:p>
          <a:p>
            <a:pPr eaLnBrk="1" hangingPunct="1">
              <a:lnSpc>
                <a:spcPct val="90000"/>
              </a:lnSpc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634614811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667625" cy="685800"/>
          </a:xfrm>
        </p:spPr>
        <p:txBody>
          <a:bodyPr/>
          <a:lstStyle/>
          <a:p>
            <a:pPr algn="ctr" eaLnBrk="1" hangingPunct="1"/>
            <a:r>
              <a:rPr lang="ru-RU" dirty="0" smtClean="0"/>
              <a:t>Анкета для родителей</a:t>
            </a:r>
            <a:br>
              <a:rPr lang="ru-RU" dirty="0" smtClean="0"/>
            </a:br>
            <a:r>
              <a:rPr lang="ru-RU" dirty="0" smtClean="0"/>
              <a:t> (4 класс)</a:t>
            </a:r>
          </a:p>
        </p:txBody>
      </p:sp>
      <p:sp>
        <p:nvSpPr>
          <p:cNvPr id="5939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57288" y="1524000"/>
            <a:ext cx="7446962" cy="25146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dirty="0"/>
              <a:t>Информация о родителях (образование, род </a:t>
            </a:r>
            <a:r>
              <a:rPr lang="ru-RU" dirty="0" smtClean="0"/>
              <a:t>занятий) </a:t>
            </a:r>
            <a:endParaRPr lang="ru-RU" dirty="0"/>
          </a:p>
          <a:p>
            <a:pPr>
              <a:lnSpc>
                <a:spcPct val="90000"/>
              </a:lnSpc>
            </a:pPr>
            <a:r>
              <a:rPr lang="ru-RU" dirty="0"/>
              <a:t>Образовательные ресурсы семьи </a:t>
            </a:r>
          </a:p>
          <a:p>
            <a:pPr eaLnBrk="1" hangingPunct="1">
              <a:lnSpc>
                <a:spcPct val="90000"/>
              </a:lnSpc>
            </a:pPr>
            <a:r>
              <a:rPr lang="ru-RU" dirty="0" smtClean="0"/>
              <a:t>Подготовка ребенка к школе, умения и навыки на момент поступления в школу</a:t>
            </a:r>
          </a:p>
          <a:p>
            <a:pPr>
              <a:lnSpc>
                <a:spcPct val="90000"/>
              </a:lnSpc>
            </a:pPr>
            <a:r>
              <a:rPr lang="ru-RU" dirty="0"/>
              <a:t>Занятия вне школы (домашние задания, дополнительные занятия по школьной программе)</a:t>
            </a:r>
          </a:p>
          <a:p>
            <a:pPr>
              <a:lnSpc>
                <a:spcPct val="90000"/>
              </a:lnSpc>
            </a:pPr>
            <a:r>
              <a:rPr lang="ru-RU" dirty="0" smtClean="0"/>
              <a:t>Отношение </a:t>
            </a:r>
            <a:r>
              <a:rPr lang="ru-RU" dirty="0"/>
              <a:t>родителей к школе, к чтению, к математике, к естественным </a:t>
            </a:r>
            <a:r>
              <a:rPr lang="ru-RU" dirty="0" smtClean="0"/>
              <a:t>наукам</a:t>
            </a:r>
            <a:endParaRPr lang="ru-RU" dirty="0">
              <a:solidFill>
                <a:srgbClr val="FF0000"/>
              </a:solidFill>
            </a:endParaRPr>
          </a:p>
          <a:p>
            <a:pPr eaLnBrk="1" hangingPunct="1">
              <a:lnSpc>
                <a:spcPct val="90000"/>
              </a:lnSpc>
            </a:pPr>
            <a:endParaRPr lang="ru-RU" dirty="0" smtClean="0"/>
          </a:p>
          <a:p>
            <a:pPr eaLnBrk="1" hangingPunct="1">
              <a:lnSpc>
                <a:spcPct val="90000"/>
              </a:lnSpc>
            </a:pPr>
            <a:endParaRPr lang="ru-RU" dirty="0" smtClean="0"/>
          </a:p>
          <a:p>
            <a:pPr eaLnBrk="1" hangingPunct="1">
              <a:lnSpc>
                <a:spcPct val="90000"/>
              </a:lnSpc>
            </a:pPr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138059403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/>
          </p:nvPr>
        </p:nvSpPr>
        <p:spPr>
          <a:xfrm>
            <a:off x="423512" y="192507"/>
            <a:ext cx="8720488" cy="644892"/>
          </a:xfrm>
        </p:spPr>
        <p:txBody>
          <a:bodyPr/>
          <a:lstStyle/>
          <a:p>
            <a:pPr algn="ctr"/>
            <a:r>
              <a:rPr lang="ru-RU" sz="2000" dirty="0" smtClean="0"/>
              <a:t>Проведение методики ОЭСР « Анкетные опросы для целей повышения качества среды обучения»</a:t>
            </a:r>
          </a:p>
        </p:txBody>
      </p:sp>
      <p:sp>
        <p:nvSpPr>
          <p:cNvPr id="37891" name="Содержимое 2"/>
          <p:cNvSpPr>
            <a:spLocks noGrp="1"/>
          </p:cNvSpPr>
          <p:nvPr>
            <p:ph idx="1"/>
          </p:nvPr>
        </p:nvSpPr>
        <p:spPr>
          <a:xfrm>
            <a:off x="240632" y="885524"/>
            <a:ext cx="8903368" cy="5286675"/>
          </a:xfrm>
        </p:spPr>
        <p:txBody>
          <a:bodyPr/>
          <a:lstStyle/>
          <a:p>
            <a:pPr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400" b="1" dirty="0" smtClean="0"/>
              <a:t>Цель проекта</a:t>
            </a:r>
            <a:r>
              <a:rPr lang="ru-RU" sz="1400" dirty="0" smtClean="0"/>
              <a:t>: </a:t>
            </a:r>
            <a:r>
              <a:rPr lang="ru-RU" sz="1400" i="1" dirty="0" smtClean="0"/>
              <a:t>изучение возможности максимально эффективного использования образовательной среды в целях применения педагогических, методических, оценочных и организационных подходов для развития у учащихся качеств, необходимых для жизнедеятельности в 21 веке.  </a:t>
            </a:r>
            <a:endParaRPr lang="ru-RU" sz="1400" dirty="0" smtClean="0"/>
          </a:p>
          <a:p>
            <a:pPr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400" i="1" dirty="0" smtClean="0"/>
              <a:t> </a:t>
            </a:r>
            <a:r>
              <a:rPr lang="ru-RU" sz="1400" b="1" dirty="0" smtClean="0"/>
              <a:t>Процедура проведения</a:t>
            </a:r>
            <a:r>
              <a:rPr lang="ru-RU" sz="1400" dirty="0" smtClean="0"/>
              <a:t>: В школах, отобранных для проведения международного исследования </a:t>
            </a:r>
            <a:r>
              <a:rPr lang="en-US" sz="1400" dirty="0" smtClean="0"/>
              <a:t>TIMSS</a:t>
            </a:r>
            <a:r>
              <a:rPr lang="ru-RU" sz="1400" dirty="0" smtClean="0"/>
              <a:t>-2019 (8 класс) дополнительно в режиме </a:t>
            </a:r>
            <a:r>
              <a:rPr lang="ru-RU" sz="1400" dirty="0" err="1" smtClean="0"/>
              <a:t>онлайн</a:t>
            </a:r>
            <a:r>
              <a:rPr lang="ru-RU" sz="1400" dirty="0" smtClean="0"/>
              <a:t> организуется:</a:t>
            </a:r>
          </a:p>
          <a:p>
            <a:pPr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400" dirty="0" smtClean="0"/>
              <a:t>- </a:t>
            </a:r>
            <a:r>
              <a:rPr lang="ru-RU" sz="1400" i="1" dirty="0" smtClean="0"/>
              <a:t>анкетирование учащихся 8 класса</a:t>
            </a:r>
            <a:r>
              <a:rPr lang="ru-RU" sz="1400" dirty="0" smtClean="0"/>
              <a:t>, который принимал участие в тестировании </a:t>
            </a:r>
            <a:r>
              <a:rPr lang="en-US" sz="1400" dirty="0" smtClean="0"/>
              <a:t>TIMSS</a:t>
            </a:r>
            <a:r>
              <a:rPr lang="ru-RU" sz="1400" dirty="0" smtClean="0"/>
              <a:t> (примерно 15 мин); </a:t>
            </a:r>
          </a:p>
          <a:p>
            <a:pPr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400" dirty="0" smtClean="0"/>
              <a:t>- </a:t>
            </a:r>
            <a:r>
              <a:rPr lang="ru-RU" sz="1400" i="1" dirty="0" smtClean="0"/>
              <a:t>анкетирование учителе</a:t>
            </a:r>
            <a:r>
              <a:rPr lang="ru-RU" sz="1400" dirty="0" smtClean="0"/>
              <a:t>й, работающих с учащимися 8 класса, который принимал участие в тестировании </a:t>
            </a:r>
            <a:r>
              <a:rPr lang="en-US" sz="1400" dirty="0" smtClean="0"/>
              <a:t>TIMSS</a:t>
            </a:r>
            <a:r>
              <a:rPr lang="ru-RU" sz="1400" dirty="0" smtClean="0"/>
              <a:t> (примерно 20 мин);</a:t>
            </a:r>
          </a:p>
          <a:p>
            <a:pPr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400" dirty="0" smtClean="0"/>
              <a:t>- </a:t>
            </a:r>
            <a:r>
              <a:rPr lang="ru-RU" sz="1400" i="1" dirty="0" smtClean="0"/>
              <a:t>анкетирование администрации школы (примерно 10 мин)</a:t>
            </a:r>
            <a:r>
              <a:rPr lang="ru-RU" sz="1400" dirty="0" smtClean="0"/>
              <a:t>.</a:t>
            </a:r>
          </a:p>
          <a:p>
            <a:pPr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400" dirty="0" smtClean="0"/>
              <a:t>Электронные версии анкет находятся на сервере: </a:t>
            </a:r>
          </a:p>
          <a:p>
            <a:pPr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400" u="sng" dirty="0" smtClean="0">
                <a:hlinkClick r:id="rId2"/>
              </a:rPr>
              <a:t>http://timss.testoko.ru/</a:t>
            </a:r>
            <a:endParaRPr lang="ru-RU" sz="1400" dirty="0" smtClean="0"/>
          </a:p>
          <a:p>
            <a:pPr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400" dirty="0" smtClean="0"/>
              <a:t>Сроки проведения анкетирования с 10 апреля по 25 мая 2019 года.</a:t>
            </a:r>
          </a:p>
          <a:p>
            <a:pPr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400" dirty="0" smtClean="0"/>
              <a:t>Доступ к анкетированию открыт с  10 апреля по 25 мая 2019 года. </a:t>
            </a:r>
          </a:p>
          <a:p>
            <a:pPr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400" b="1" dirty="0" smtClean="0"/>
              <a:t>Вход для прохождения анкетирования</a:t>
            </a:r>
            <a:r>
              <a:rPr lang="ru-RU" sz="1400" dirty="0" smtClean="0"/>
              <a:t> </a:t>
            </a:r>
          </a:p>
          <a:p>
            <a:pPr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400" b="1" i="1" dirty="0" smtClean="0"/>
              <a:t>для учащихся</a:t>
            </a:r>
            <a:r>
              <a:rPr lang="ru-RU" sz="1400" dirty="0" smtClean="0"/>
              <a:t> осуществляется по идентификаторам (</a:t>
            </a:r>
            <a:r>
              <a:rPr lang="en-US" sz="1400" dirty="0" smtClean="0"/>
              <a:t>ID </a:t>
            </a:r>
            <a:r>
              <a:rPr lang="ru-RU" sz="1400" dirty="0" smtClean="0"/>
              <a:t>учащегося) и паролям исследования </a:t>
            </a:r>
            <a:r>
              <a:rPr lang="en-US" sz="1400" dirty="0" smtClean="0"/>
              <a:t>TIMSS</a:t>
            </a:r>
            <a:r>
              <a:rPr lang="ru-RU" sz="1400" dirty="0" smtClean="0"/>
              <a:t>, под которыми учащиеся проходили тестирование;</a:t>
            </a:r>
          </a:p>
          <a:p>
            <a:pPr>
              <a:spcBef>
                <a:spcPts val="0"/>
              </a:spcBef>
              <a:spcAft>
                <a:spcPts val="500"/>
              </a:spcAft>
              <a:buNone/>
            </a:pPr>
            <a:r>
              <a:rPr lang="ru-RU" sz="1400" b="1" i="1" dirty="0" smtClean="0"/>
              <a:t>для учителей и администрации школы</a:t>
            </a:r>
            <a:r>
              <a:rPr lang="ru-RU" sz="1400" dirty="0" smtClean="0"/>
              <a:t> осуществляется по идентификаторам (например, </a:t>
            </a:r>
            <a:r>
              <a:rPr lang="en-US" sz="1400" dirty="0" smtClean="0"/>
              <a:t>ID </a:t>
            </a:r>
            <a:r>
              <a:rPr lang="ru-RU" sz="1400" dirty="0" smtClean="0"/>
              <a:t>учителя) и паролям исследования </a:t>
            </a:r>
            <a:r>
              <a:rPr lang="en-US" sz="1400" dirty="0" smtClean="0"/>
              <a:t>TIMSS</a:t>
            </a:r>
            <a:r>
              <a:rPr lang="ru-RU" sz="1400" dirty="0" smtClean="0"/>
              <a:t>, под которыми они проходили анкетирование.</a:t>
            </a:r>
          </a:p>
          <a:p>
            <a:pPr>
              <a:spcBef>
                <a:spcPts val="0"/>
              </a:spcBef>
              <a:spcAft>
                <a:spcPts val="500"/>
              </a:spcAft>
              <a:buNone/>
            </a:pPr>
            <a:endParaRPr lang="ru-RU" sz="1400" dirty="0" smtClean="0"/>
          </a:p>
        </p:txBody>
      </p:sp>
    </p:spTree>
  </p:cSld>
  <p:clrMapOvr>
    <a:masterClrMapping/>
  </p:clrMapOvr>
  <p:transition>
    <p:fade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pic>
        <p:nvPicPr>
          <p:cNvPr id="2867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</p:spPr>
      </p:pic>
    </p:spTree>
  </p:cSld>
  <p:clrMapOvr>
    <a:masterClrMapping/>
  </p:clrMapOvr>
  <p:transition>
    <p:fade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>
          <a:xfrm>
            <a:off x="0" y="152400"/>
            <a:ext cx="9067800" cy="990600"/>
          </a:xfrm>
        </p:spPr>
        <p:txBody>
          <a:bodyPr/>
          <a:lstStyle/>
          <a:p>
            <a:pPr algn="ctr"/>
            <a:r>
              <a:rPr lang="ru-RU" dirty="0" smtClean="0"/>
              <a:t>Два направления исследования </a:t>
            </a:r>
            <a:br>
              <a:rPr lang="ru-RU" dirty="0" smtClean="0"/>
            </a:br>
            <a:r>
              <a:rPr lang="en-US" dirty="0" smtClean="0"/>
              <a:t>TIMSS-2019</a:t>
            </a:r>
            <a:endParaRPr lang="ru-RU" dirty="0" smtClean="0"/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>
          <a:xfrm>
            <a:off x="533400" y="1143000"/>
            <a:ext cx="7878763" cy="4343400"/>
          </a:xfrm>
        </p:spPr>
        <p:txBody>
          <a:bodyPr/>
          <a:lstStyle/>
          <a:p>
            <a:r>
              <a:rPr lang="ru-RU" smtClean="0"/>
              <a:t>Компьютерное тестирование:</a:t>
            </a:r>
          </a:p>
          <a:p>
            <a:pPr>
              <a:buFontTx/>
              <a:buNone/>
            </a:pPr>
            <a:r>
              <a:rPr lang="ru-RU" smtClean="0"/>
              <a:t>	4 класс – 43 региона, 202 образовательных организации,  4800 учащихся</a:t>
            </a:r>
          </a:p>
          <a:p>
            <a:pPr>
              <a:buFontTx/>
              <a:buNone/>
            </a:pPr>
            <a:r>
              <a:rPr lang="ru-RU" smtClean="0"/>
              <a:t>	8 класс – 43 региона, 204 образовательных организации, 4600 учащихся</a:t>
            </a:r>
          </a:p>
          <a:p>
            <a:r>
              <a:rPr lang="ru-RU" smtClean="0"/>
              <a:t>Тестирование в тетрадях:</a:t>
            </a:r>
          </a:p>
          <a:p>
            <a:pPr>
              <a:buFontTx/>
              <a:buNone/>
            </a:pPr>
            <a:r>
              <a:rPr lang="ru-RU" smtClean="0"/>
              <a:t> 	4 класс – 43 региона, 92 образовательных организации,  2260 учащихся</a:t>
            </a:r>
          </a:p>
          <a:p>
            <a:pPr>
              <a:buFontTx/>
              <a:buNone/>
            </a:pPr>
            <a:r>
              <a:rPr lang="ru-RU" smtClean="0"/>
              <a:t>	8 класс – 43 региона, 92 образовательные организации, 2130 учащихся.</a:t>
            </a:r>
          </a:p>
          <a:p>
            <a:endParaRPr lang="ru-RU" smtClean="0"/>
          </a:p>
          <a:p>
            <a:endParaRPr lang="ru-RU" smtClean="0"/>
          </a:p>
        </p:txBody>
      </p:sp>
      <p:pic>
        <p:nvPicPr>
          <p:cNvPr id="2970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53125"/>
            <a:ext cx="91440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>
          <a:xfrm>
            <a:off x="0" y="152400"/>
            <a:ext cx="9067800" cy="1219200"/>
          </a:xfrm>
        </p:spPr>
        <p:txBody>
          <a:bodyPr/>
          <a:lstStyle/>
          <a:p>
            <a:pPr algn="ctr">
              <a:lnSpc>
                <a:spcPct val="80000"/>
              </a:lnSpc>
            </a:pPr>
            <a:r>
              <a:rPr lang="ru-RU" dirty="0" smtClean="0"/>
              <a:t>Подготовка образовательных организаций к проведению исследования </a:t>
            </a:r>
            <a:r>
              <a:rPr lang="en-US" dirty="0" smtClean="0"/>
              <a:t>TIMSS-2019</a:t>
            </a:r>
            <a:endParaRPr lang="ru-RU" dirty="0" smtClean="0"/>
          </a:p>
        </p:txBody>
      </p:sp>
      <p:sp>
        <p:nvSpPr>
          <p:cNvPr id="3072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mtClean="0"/>
              <a:t>Ознакомление с особенностями процедуры проведения исследования в образовательных организациях</a:t>
            </a:r>
          </a:p>
          <a:p>
            <a:r>
              <a:rPr lang="ru-RU" smtClean="0"/>
              <a:t>Ознакомление с особенностями инструментария исследования</a:t>
            </a:r>
          </a:p>
          <a:p>
            <a:r>
              <a:rPr lang="ru-RU" smtClean="0"/>
              <a:t>Проведение тренировочных занятий с учащимися по ознакомлению с особенностями выполнения заданий компьютерного тестирования </a:t>
            </a:r>
          </a:p>
        </p:txBody>
      </p:sp>
      <p:pic>
        <p:nvPicPr>
          <p:cNvPr id="3072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867400"/>
            <a:ext cx="91440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1747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152400"/>
            <a:ext cx="9144000" cy="6705600"/>
          </a:xfrm>
        </p:spPr>
      </p:pic>
    </p:spTree>
  </p:cSld>
  <p:clrMapOvr>
    <a:masterClrMapping/>
  </p:clrMapOvr>
  <p:transition>
    <p:fade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2771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705600"/>
          </a:xfrm>
        </p:spPr>
      </p:pic>
    </p:spTree>
  </p:cSld>
  <p:clrMapOvr>
    <a:masterClrMapping/>
  </p:clrMapOvr>
  <p:transition>
    <p:fade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379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fade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61258"/>
            <a:ext cx="8915400" cy="55598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481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8991600" cy="6858000"/>
          </a:xfrm>
        </p:spPr>
      </p:pic>
    </p:spTree>
  </p:cSld>
  <p:clrMapOvr>
    <a:masterClrMapping/>
  </p:clrMapOvr>
  <p:transition>
    <p:fade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0"/>
            <a:ext cx="7667625" cy="685800"/>
          </a:xfrm>
        </p:spPr>
        <p:txBody>
          <a:bodyPr/>
          <a:lstStyle/>
          <a:p>
            <a:pPr algn="ctr" eaLnBrk="1" hangingPunct="1"/>
            <a:r>
              <a:rPr lang="ru-RU" dirty="0" smtClean="0">
                <a:solidFill>
                  <a:srgbClr val="FF0000"/>
                </a:solidFill>
              </a:rPr>
              <a:t>Демонстрационные тетради </a:t>
            </a:r>
          </a:p>
        </p:txBody>
      </p:sp>
      <p:sp>
        <p:nvSpPr>
          <p:cNvPr id="5529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85850" y="914400"/>
            <a:ext cx="7878763" cy="2514600"/>
          </a:xfrm>
        </p:spPr>
        <p:txBody>
          <a:bodyPr/>
          <a:lstStyle/>
          <a:p>
            <a:pPr eaLnBrk="1" hangingPunct="1"/>
            <a:r>
              <a:rPr lang="ru-RU" sz="3000" dirty="0" smtClean="0"/>
              <a:t>Тетради с заданиями прошлых циклов исследования</a:t>
            </a:r>
          </a:p>
          <a:p>
            <a:pPr marL="0" indent="0" algn="ctr">
              <a:buNone/>
            </a:pPr>
            <a:r>
              <a:rPr lang="en-US" dirty="0"/>
              <a:t>www.centeroko.ru</a:t>
            </a:r>
            <a:endParaRPr lang="ru-RU" dirty="0" smtClean="0"/>
          </a:p>
        </p:txBody>
      </p:sp>
      <p:pic>
        <p:nvPicPr>
          <p:cNvPr id="4" name="Рисунок 3"/>
          <p:cNvPicPr/>
          <p:nvPr/>
        </p:nvPicPr>
        <p:blipFill rotWithShape="1">
          <a:blip r:embed="rId2" cstate="print"/>
          <a:srcRect l="29841" r="29627"/>
          <a:stretch/>
        </p:blipFill>
        <p:spPr bwMode="auto">
          <a:xfrm>
            <a:off x="3200400" y="2590800"/>
            <a:ext cx="2419350" cy="33401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  <p:pic>
        <p:nvPicPr>
          <p:cNvPr id="5" name="Рисунок 4"/>
          <p:cNvPicPr/>
          <p:nvPr/>
        </p:nvPicPr>
        <p:blipFill rotWithShape="1">
          <a:blip r:embed="rId3" cstate="print"/>
          <a:srcRect l="29503" r="29289"/>
          <a:stretch/>
        </p:blipFill>
        <p:spPr bwMode="auto">
          <a:xfrm>
            <a:off x="6068219" y="2588964"/>
            <a:ext cx="2447925" cy="33401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1014701868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35843" name="Picture 2" descr="C:\Windows\TEMP\frontpage-screen-crop-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fade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/>
          </p:nvPr>
        </p:nvSpPr>
        <p:spPr>
          <a:xfrm>
            <a:off x="0" y="152400"/>
            <a:ext cx="9067800" cy="1143000"/>
          </a:xfrm>
        </p:spPr>
        <p:txBody>
          <a:bodyPr/>
          <a:lstStyle/>
          <a:p>
            <a:pPr algn="ctr"/>
            <a:r>
              <a:rPr lang="ru-RU" dirty="0" smtClean="0"/>
              <a:t>Проведение </a:t>
            </a:r>
            <a:r>
              <a:rPr lang="ru-RU" dirty="0" err="1" smtClean="0"/>
              <a:t>вебинаров</a:t>
            </a:r>
            <a:r>
              <a:rPr lang="ru-RU" dirty="0" smtClean="0"/>
              <a:t> для образовательных организаций</a:t>
            </a:r>
          </a:p>
        </p:txBody>
      </p:sp>
      <p:sp>
        <p:nvSpPr>
          <p:cNvPr id="36867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altLang="ru-RU" smtClean="0"/>
              <a:t>Для образовательных организаций</a:t>
            </a:r>
            <a:r>
              <a:rPr lang="en-US" altLang="ru-RU" smtClean="0"/>
              <a:t>,</a:t>
            </a:r>
            <a:r>
              <a:rPr lang="ru-RU" altLang="ru-RU" smtClean="0"/>
              <a:t> принимающих участие в исследовании </a:t>
            </a:r>
            <a:r>
              <a:rPr lang="en-US" altLang="ru-RU" smtClean="0"/>
              <a:t>–TIMSS-2019, </a:t>
            </a:r>
            <a:r>
              <a:rPr lang="ru-RU" altLang="ru-RU" smtClean="0"/>
              <a:t>будут организованы дополнительные вебинары по проведению исследования </a:t>
            </a:r>
            <a:r>
              <a:rPr lang="en-US" altLang="ru-RU" smtClean="0"/>
              <a:t>– </a:t>
            </a:r>
            <a:r>
              <a:rPr lang="ru-RU" altLang="ru-RU" smtClean="0"/>
              <a:t>проведение тестирования и анкетирования в образовательной организации – 4-6 апреля. Запись вебинаров будет размещена на сайте Центра.</a:t>
            </a:r>
          </a:p>
          <a:p>
            <a:r>
              <a:rPr lang="ru-RU" altLang="ru-RU" smtClean="0"/>
              <a:t> </a:t>
            </a:r>
          </a:p>
          <a:p>
            <a:endParaRPr lang="ru-RU" smtClean="0"/>
          </a:p>
        </p:txBody>
      </p:sp>
      <p:pic>
        <p:nvPicPr>
          <p:cNvPr id="3686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953125"/>
            <a:ext cx="914400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2"/>
          <p:cNvSpPr>
            <a:spLocks noGrp="1" noChangeArrowheads="1"/>
          </p:cNvSpPr>
          <p:nvPr>
            <p:ph type="title"/>
          </p:nvPr>
        </p:nvSpPr>
        <p:spPr>
          <a:xfrm>
            <a:off x="357535" y="614194"/>
            <a:ext cx="8715375" cy="1128713"/>
          </a:xfrm>
        </p:spPr>
        <p:txBody>
          <a:bodyPr/>
          <a:lstStyle/>
          <a:p>
            <a:pPr algn="ctr" eaLnBrk="1" hangingPunct="1"/>
            <a:r>
              <a:rPr lang="ru-RU" sz="3200" dirty="0" smtClean="0">
                <a:solidFill>
                  <a:srgbClr val="FF0000"/>
                </a:solidFill>
              </a:rPr>
              <a:t>Спасибо за внимание!</a:t>
            </a:r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FontTx/>
              <a:buNone/>
              <a:defRPr/>
            </a:pPr>
            <a:r>
              <a:rPr lang="ru-RU" dirty="0" smtClean="0"/>
              <a:t>  </a:t>
            </a:r>
            <a:r>
              <a:rPr lang="ru-RU" b="1" dirty="0" smtClean="0"/>
              <a:t>Ковалева Галина Сергеевна, </a:t>
            </a:r>
            <a:r>
              <a:rPr lang="en-US" b="1" dirty="0"/>
              <a:t/>
            </a:r>
            <a:br>
              <a:rPr lang="en-US" b="1" dirty="0"/>
            </a:br>
            <a:r>
              <a:rPr lang="ru-RU" dirty="0" smtClean="0"/>
              <a:t>руководитель  Центра оценки качества  образования Института стратегии развития образования  РАО</a:t>
            </a:r>
          </a:p>
          <a:p>
            <a:pPr indent="9525">
              <a:buNone/>
              <a:defRPr/>
            </a:pPr>
            <a:r>
              <a:rPr lang="ru-RU" dirty="0" smtClean="0">
                <a:solidFill>
                  <a:srgbClr val="002060"/>
                </a:solidFill>
              </a:rPr>
              <a:t>Тел./факс: (495)-621-76-36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>e-mail: </a:t>
            </a:r>
            <a:r>
              <a:rPr lang="en-US" dirty="0" smtClean="0">
                <a:solidFill>
                  <a:srgbClr val="002060"/>
                </a:solidFill>
                <a:hlinkClick r:id="rId3"/>
              </a:rPr>
              <a:t>centeroko@mail.ru</a:t>
            </a:r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</a:rPr>
              <a:t/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сайты: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en-US" dirty="0" smtClean="0">
                <a:solidFill>
                  <a:srgbClr val="002060"/>
                </a:solidFill>
                <a:hlinkClick r:id="rId4"/>
              </a:rPr>
              <a:t>www.centeroko.ru</a:t>
            </a:r>
            <a:endParaRPr lang="ru-RU" dirty="0" smtClean="0">
              <a:solidFill>
                <a:srgbClr val="002060"/>
              </a:solidFill>
            </a:endParaRPr>
          </a:p>
          <a:p>
            <a:pPr eaLnBrk="1" hangingPunct="1">
              <a:buFontTx/>
              <a:buNone/>
              <a:defRPr/>
            </a:pPr>
            <a:endParaRPr lang="ru-RU" dirty="0" smtClean="0"/>
          </a:p>
        </p:txBody>
      </p:sp>
      <p:sp>
        <p:nvSpPr>
          <p:cNvPr id="59396" name="Номер слайда 3"/>
          <p:cNvSpPr>
            <a:spLocks noGrp="1"/>
          </p:cNvSpPr>
          <p:nvPr>
            <p:ph type="sldNum" sz="quarter" idx="4294967295"/>
          </p:nvPr>
        </p:nvSpPr>
        <p:spPr>
          <a:xfrm>
            <a:off x="6553201" y="6356349"/>
            <a:ext cx="2133600" cy="365126"/>
          </a:xfrm>
          <a:prstGeom prst="rect">
            <a:avLst/>
          </a:prstGeom>
          <a:noFill/>
        </p:spPr>
        <p:txBody>
          <a:bodyPr lIns="76828" tIns="38414" rIns="76828" bIns="38414"/>
          <a:lstStyle/>
          <a:p>
            <a:fld id="{3794D34D-6F29-4C4A-96B0-9B0417D6C66B}" type="slidenum">
              <a:rPr lang="ru-RU" smtClean="0">
                <a:solidFill>
                  <a:srgbClr val="000000">
                    <a:tint val="75000"/>
                  </a:srgbClr>
                </a:solidFill>
              </a:rPr>
              <a:pPr/>
              <a:t>44</a:t>
            </a:fld>
            <a:endParaRPr lang="ru-RU" smtClean="0">
              <a:solidFill>
                <a:srgbClr val="000000">
                  <a:tint val="75000"/>
                </a:srgbClr>
              </a:solidFill>
            </a:endParaRPr>
          </a:p>
        </p:txBody>
      </p:sp>
      <p:pic>
        <p:nvPicPr>
          <p:cNvPr id="5" name="Рисунок 7"/>
          <p:cNvPicPr preferRelativeResize="0"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79191" y="3137836"/>
            <a:ext cx="2849306" cy="3720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Группа 5"/>
          <p:cNvGrpSpPr/>
          <p:nvPr/>
        </p:nvGrpSpPr>
        <p:grpSpPr>
          <a:xfrm>
            <a:off x="208225" y="313322"/>
            <a:ext cx="1763961" cy="1311533"/>
            <a:chOff x="7236295" y="51470"/>
            <a:chExt cx="1763961" cy="1311532"/>
          </a:xfrm>
        </p:grpSpPr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7596336" y="51470"/>
              <a:ext cx="792163" cy="10604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TextBox 7"/>
            <p:cNvSpPr txBox="1"/>
            <p:nvPr/>
          </p:nvSpPr>
          <p:spPr>
            <a:xfrm>
              <a:off x="7236295" y="1101392"/>
              <a:ext cx="1763961" cy="2616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100" b="1" dirty="0" smtClean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</a:rPr>
                <a:t>ФГБНУ «ИСРО РАО»</a:t>
              </a:r>
              <a:endPara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952109765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Номер слайда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5226"/>
            <a:ext cx="2133600" cy="476250"/>
          </a:xfrm>
          <a:prstGeom prst="rect">
            <a:avLst/>
          </a:prstGeom>
          <a:noFill/>
        </p:spPr>
        <p:txBody>
          <a:bodyPr lIns="76828" tIns="38414" rIns="76828" bIns="38414"/>
          <a:lstStyle/>
          <a:p>
            <a:fld id="{3C37367F-41C2-469C-9C6A-DD79A3671188}" type="slidenum">
              <a:rPr lang="ru-RU" smtClean="0"/>
              <a:pPr/>
              <a:t>5</a:t>
            </a:fld>
            <a:endParaRPr lang="ru-RU" smtClean="0"/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28601"/>
            <a:ext cx="7702550" cy="1054100"/>
          </a:xfrm>
        </p:spPr>
        <p:txBody>
          <a:bodyPr/>
          <a:lstStyle/>
          <a:p>
            <a:pPr algn="ctr"/>
            <a:r>
              <a:rPr lang="ru-RU" dirty="0" smtClean="0">
                <a:latin typeface="Times New Roman" pitchFamily="18" charset="0"/>
              </a:rPr>
              <a:t>Модель системы образования</a:t>
            </a:r>
            <a:r>
              <a:rPr lang="en-US" dirty="0" smtClean="0">
                <a:latin typeface="Times New Roman" pitchFamily="18" charset="0"/>
              </a:rPr>
              <a:t> IEA</a:t>
            </a:r>
            <a:endParaRPr lang="ru-RU" dirty="0" smtClean="0">
              <a:latin typeface="Times New Roman" pitchFamily="18" charset="0"/>
            </a:endParaRPr>
          </a:p>
        </p:txBody>
      </p:sp>
      <p:grpSp>
        <p:nvGrpSpPr>
          <p:cNvPr id="2" name="Group 4"/>
          <p:cNvGrpSpPr>
            <a:grpSpLocks/>
          </p:cNvGrpSpPr>
          <p:nvPr/>
        </p:nvGrpSpPr>
        <p:grpSpPr bwMode="auto">
          <a:xfrm>
            <a:off x="375385" y="1183907"/>
            <a:ext cx="8638441" cy="4550143"/>
            <a:chOff x="2272" y="1846"/>
            <a:chExt cx="8662" cy="4970"/>
          </a:xfrm>
        </p:grpSpPr>
        <p:grpSp>
          <p:nvGrpSpPr>
            <p:cNvPr id="3" name="Group 5"/>
            <p:cNvGrpSpPr>
              <a:grpSpLocks/>
            </p:cNvGrpSpPr>
            <p:nvPr/>
          </p:nvGrpSpPr>
          <p:grpSpPr bwMode="auto">
            <a:xfrm>
              <a:off x="2272" y="3692"/>
              <a:ext cx="7242" cy="1846"/>
              <a:chOff x="2272" y="3834"/>
              <a:chExt cx="7242" cy="1846"/>
            </a:xfrm>
          </p:grpSpPr>
          <p:sp>
            <p:nvSpPr>
              <p:cNvPr id="9238" name="AutoShape 6"/>
              <p:cNvSpPr>
                <a:spLocks noChangeArrowheads="1"/>
              </p:cNvSpPr>
              <p:nvPr/>
            </p:nvSpPr>
            <p:spPr bwMode="auto">
              <a:xfrm>
                <a:off x="2272" y="3834"/>
                <a:ext cx="2130" cy="1846"/>
              </a:xfrm>
              <a:prstGeom prst="downArrowCallout">
                <a:avLst>
                  <a:gd name="adj1" fmla="val 28846"/>
                  <a:gd name="adj2" fmla="val 28846"/>
                  <a:gd name="adj3" fmla="val 16667"/>
                  <a:gd name="adj4" fmla="val 66667"/>
                </a:avLst>
              </a:prstGeom>
              <a:solidFill>
                <a:srgbClr val="00FFFF"/>
              </a:solidFill>
              <a:ln w="127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r>
                  <a:rPr lang="ru-RU" sz="1400" dirty="0">
                    <a:solidFill>
                      <a:srgbClr val="002060"/>
                    </a:solidFill>
                  </a:rPr>
                  <a:t>Характеристика школьного окружения, школы, учителя</a:t>
                </a:r>
              </a:p>
            </p:txBody>
          </p:sp>
          <p:sp>
            <p:nvSpPr>
              <p:cNvPr id="9239" name="AutoShape 7"/>
              <p:cNvSpPr>
                <a:spLocks noChangeArrowheads="1"/>
              </p:cNvSpPr>
              <p:nvPr/>
            </p:nvSpPr>
            <p:spPr bwMode="auto">
              <a:xfrm>
                <a:off x="4828" y="3834"/>
                <a:ext cx="2130" cy="1846"/>
              </a:xfrm>
              <a:prstGeom prst="downArrowCallout">
                <a:avLst>
                  <a:gd name="adj1" fmla="val 28846"/>
                  <a:gd name="adj2" fmla="val 28846"/>
                  <a:gd name="adj3" fmla="val 16667"/>
                  <a:gd name="adj4" fmla="val 66667"/>
                </a:avLst>
              </a:prstGeom>
              <a:solidFill>
                <a:srgbClr val="00FFFF"/>
              </a:solidFill>
              <a:ln w="127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r>
                  <a:rPr lang="ru-RU" sz="1400" dirty="0">
                    <a:solidFill>
                      <a:srgbClr val="002060"/>
                    </a:solidFill>
                  </a:rPr>
                  <a:t>Учебный процесс и условия обучения в школе и классе</a:t>
                </a:r>
              </a:p>
            </p:txBody>
          </p:sp>
          <p:sp>
            <p:nvSpPr>
              <p:cNvPr id="9240" name="AutoShape 8"/>
              <p:cNvSpPr>
                <a:spLocks noChangeArrowheads="1"/>
              </p:cNvSpPr>
              <p:nvPr/>
            </p:nvSpPr>
            <p:spPr bwMode="auto">
              <a:xfrm>
                <a:off x="7384" y="3834"/>
                <a:ext cx="2130" cy="1846"/>
              </a:xfrm>
              <a:prstGeom prst="downArrowCallout">
                <a:avLst>
                  <a:gd name="adj1" fmla="val 28846"/>
                  <a:gd name="adj2" fmla="val 28846"/>
                  <a:gd name="adj3" fmla="val 16667"/>
                  <a:gd name="adj4" fmla="val 66667"/>
                </a:avLst>
              </a:prstGeom>
              <a:solidFill>
                <a:srgbClr val="00FFFF"/>
              </a:solidFill>
              <a:ln w="127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r>
                  <a:rPr lang="ru-RU" sz="1400" dirty="0">
                    <a:solidFill>
                      <a:srgbClr val="002060"/>
                    </a:solidFill>
                  </a:rPr>
                  <a:t>Реализуемый уровень образования</a:t>
                </a:r>
              </a:p>
            </p:txBody>
          </p:sp>
          <p:sp>
            <p:nvSpPr>
              <p:cNvPr id="9241" name="AutoShape 9"/>
              <p:cNvSpPr>
                <a:spLocks noChangeArrowheads="1"/>
              </p:cNvSpPr>
              <p:nvPr/>
            </p:nvSpPr>
            <p:spPr bwMode="auto">
              <a:xfrm>
                <a:off x="6958" y="4260"/>
                <a:ext cx="426" cy="568"/>
              </a:xfrm>
              <a:prstGeom prst="rightArrow">
                <a:avLst>
                  <a:gd name="adj1" fmla="val 50000"/>
                  <a:gd name="adj2" fmla="val 25000"/>
                </a:avLst>
              </a:prstGeom>
              <a:solidFill>
                <a:srgbClr val="FFCC99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42" name="AutoShape 10"/>
              <p:cNvSpPr>
                <a:spLocks noChangeArrowheads="1"/>
              </p:cNvSpPr>
              <p:nvPr/>
            </p:nvSpPr>
            <p:spPr bwMode="auto">
              <a:xfrm>
                <a:off x="4402" y="4118"/>
                <a:ext cx="426" cy="568"/>
              </a:xfrm>
              <a:prstGeom prst="rightArrow">
                <a:avLst>
                  <a:gd name="adj1" fmla="val 50000"/>
                  <a:gd name="adj2" fmla="val 25000"/>
                </a:avLst>
              </a:prstGeom>
              <a:solidFill>
                <a:srgbClr val="FFCC99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4" name="Group 11"/>
            <p:cNvGrpSpPr>
              <a:grpSpLocks/>
            </p:cNvGrpSpPr>
            <p:nvPr/>
          </p:nvGrpSpPr>
          <p:grpSpPr bwMode="auto">
            <a:xfrm>
              <a:off x="2272" y="1846"/>
              <a:ext cx="7242" cy="1846"/>
              <a:chOff x="2272" y="1846"/>
              <a:chExt cx="7242" cy="1846"/>
            </a:xfrm>
          </p:grpSpPr>
          <p:sp>
            <p:nvSpPr>
              <p:cNvPr id="9232" name="AutoShape 12"/>
              <p:cNvSpPr>
                <a:spLocks noChangeArrowheads="1"/>
              </p:cNvSpPr>
              <p:nvPr/>
            </p:nvSpPr>
            <p:spPr bwMode="auto">
              <a:xfrm>
                <a:off x="2272" y="1846"/>
                <a:ext cx="2130" cy="1846"/>
              </a:xfrm>
              <a:prstGeom prst="downArrowCallout">
                <a:avLst>
                  <a:gd name="adj1" fmla="val 28846"/>
                  <a:gd name="adj2" fmla="val 28846"/>
                  <a:gd name="adj3" fmla="val 16667"/>
                  <a:gd name="adj4" fmla="val 66667"/>
                </a:avLst>
              </a:prstGeom>
              <a:solidFill>
                <a:schemeClr val="bg1"/>
              </a:solidFill>
              <a:ln w="12700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3" name="Text Box 13"/>
              <p:cNvSpPr txBox="1">
                <a:spLocks noChangeArrowheads="1"/>
              </p:cNvSpPr>
              <p:nvPr/>
            </p:nvSpPr>
            <p:spPr bwMode="auto">
              <a:xfrm>
                <a:off x="2272" y="1846"/>
                <a:ext cx="1988" cy="71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ru-RU" sz="1000" dirty="0">
                  <a:solidFill>
                    <a:srgbClr val="002060"/>
                  </a:solidFill>
                </a:endParaRPr>
              </a:p>
              <a:p>
                <a:pPr algn="ctr" eaLnBrk="0" hangingPunct="0"/>
                <a:r>
                  <a:rPr lang="ru-RU" sz="1400" dirty="0">
                    <a:solidFill>
                      <a:srgbClr val="002060"/>
                    </a:solidFill>
                  </a:rPr>
                  <a:t>Характеристика системы</a:t>
                </a:r>
              </a:p>
            </p:txBody>
          </p:sp>
          <p:sp>
            <p:nvSpPr>
              <p:cNvPr id="9234" name="AutoShape 14"/>
              <p:cNvSpPr>
                <a:spLocks noChangeArrowheads="1"/>
              </p:cNvSpPr>
              <p:nvPr/>
            </p:nvSpPr>
            <p:spPr bwMode="auto">
              <a:xfrm>
                <a:off x="4828" y="1846"/>
                <a:ext cx="2130" cy="1846"/>
              </a:xfrm>
              <a:prstGeom prst="downArrowCallout">
                <a:avLst>
                  <a:gd name="adj1" fmla="val 28846"/>
                  <a:gd name="adj2" fmla="val 28846"/>
                  <a:gd name="adj3" fmla="val 16667"/>
                  <a:gd name="adj4" fmla="val 66667"/>
                </a:avLst>
              </a:prstGeom>
              <a:solidFill>
                <a:schemeClr val="bg1"/>
              </a:solidFill>
              <a:ln w="127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endParaRPr lang="ru-RU" sz="1000" dirty="0"/>
              </a:p>
              <a:p>
                <a:pPr algn="ctr" eaLnBrk="0" hangingPunct="0"/>
                <a:r>
                  <a:rPr lang="ru-RU" sz="1400" dirty="0" err="1">
                    <a:solidFill>
                      <a:srgbClr val="002060"/>
                    </a:solidFill>
                  </a:rPr>
                  <a:t>Институционные</a:t>
                </a:r>
                <a:r>
                  <a:rPr lang="ru-RU" sz="1400" dirty="0">
                    <a:solidFill>
                      <a:srgbClr val="002060"/>
                    </a:solidFill>
                  </a:rPr>
                  <a:t> структуры</a:t>
                </a:r>
              </a:p>
            </p:txBody>
          </p:sp>
          <p:sp>
            <p:nvSpPr>
              <p:cNvPr id="9235" name="AutoShape 15"/>
              <p:cNvSpPr>
                <a:spLocks noChangeArrowheads="1"/>
              </p:cNvSpPr>
              <p:nvPr/>
            </p:nvSpPr>
            <p:spPr bwMode="auto">
              <a:xfrm>
                <a:off x="7384" y="1846"/>
                <a:ext cx="2130" cy="1846"/>
              </a:xfrm>
              <a:prstGeom prst="downArrowCallout">
                <a:avLst>
                  <a:gd name="adj1" fmla="val 28846"/>
                  <a:gd name="adj2" fmla="val 28846"/>
                  <a:gd name="adj3" fmla="val 16667"/>
                  <a:gd name="adj4" fmla="val 66667"/>
                </a:avLst>
              </a:prstGeom>
              <a:solidFill>
                <a:schemeClr val="bg1"/>
              </a:solidFill>
              <a:ln w="12700" algn="ctr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0" hangingPunct="0"/>
                <a:r>
                  <a:rPr lang="ru-RU" sz="1400" dirty="0">
                    <a:solidFill>
                      <a:srgbClr val="002060"/>
                    </a:solidFill>
                  </a:rPr>
                  <a:t>Планируемый уровень образования</a:t>
                </a:r>
              </a:p>
            </p:txBody>
          </p:sp>
          <p:sp>
            <p:nvSpPr>
              <p:cNvPr id="9236" name="AutoShape 16"/>
              <p:cNvSpPr>
                <a:spLocks noChangeArrowheads="1"/>
              </p:cNvSpPr>
              <p:nvPr/>
            </p:nvSpPr>
            <p:spPr bwMode="auto">
              <a:xfrm>
                <a:off x="6958" y="2130"/>
                <a:ext cx="426" cy="568"/>
              </a:xfrm>
              <a:prstGeom prst="rightArrow">
                <a:avLst>
                  <a:gd name="adj1" fmla="val 50000"/>
                  <a:gd name="adj2" fmla="val 25000"/>
                </a:avLst>
              </a:prstGeom>
              <a:solidFill>
                <a:srgbClr val="FFCC99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7" name="AutoShape 17"/>
              <p:cNvSpPr>
                <a:spLocks noChangeArrowheads="1"/>
              </p:cNvSpPr>
              <p:nvPr/>
            </p:nvSpPr>
            <p:spPr bwMode="auto">
              <a:xfrm>
                <a:off x="4402" y="2130"/>
                <a:ext cx="426" cy="568"/>
              </a:xfrm>
              <a:prstGeom prst="rightArrow">
                <a:avLst>
                  <a:gd name="adj1" fmla="val 50000"/>
                  <a:gd name="adj2" fmla="val 25000"/>
                </a:avLst>
              </a:prstGeom>
              <a:solidFill>
                <a:srgbClr val="FFCC99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grpSp>
          <p:nvGrpSpPr>
            <p:cNvPr id="5" name="Group 18"/>
            <p:cNvGrpSpPr>
              <a:grpSpLocks/>
            </p:cNvGrpSpPr>
            <p:nvPr/>
          </p:nvGrpSpPr>
          <p:grpSpPr bwMode="auto">
            <a:xfrm>
              <a:off x="2272" y="5538"/>
              <a:ext cx="7242" cy="1136"/>
              <a:chOff x="2272" y="5964"/>
              <a:chExt cx="7242" cy="1136"/>
            </a:xfrm>
          </p:grpSpPr>
          <p:sp>
            <p:nvSpPr>
              <p:cNvPr id="100371" name="AutoShape 19"/>
              <p:cNvSpPr>
                <a:spLocks noChangeArrowheads="1"/>
              </p:cNvSpPr>
              <p:nvPr/>
            </p:nvSpPr>
            <p:spPr bwMode="auto">
              <a:xfrm>
                <a:off x="2272" y="5964"/>
                <a:ext cx="2130" cy="1135"/>
              </a:xfrm>
              <a:prstGeom prst="flowChartProcess">
                <a:avLst/>
              </a:prstGeom>
              <a:solidFill>
                <a:srgbClr val="3366FF"/>
              </a:solidFill>
              <a:ln w="1270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eaLnBrk="0" hangingPunct="0">
                  <a:defRPr/>
                </a:pPr>
                <a:r>
                  <a:rPr lang="ru-RU" sz="1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Характеристика</a:t>
                </a:r>
                <a:r>
                  <a:rPr lang="ru-RU" sz="1600" dirty="0">
                    <a:solidFill>
                      <a:schemeClr val="bg1"/>
                    </a:solidFill>
                  </a:rPr>
                  <a:t> </a:t>
                </a:r>
                <a:r>
                  <a:rPr lang="ru-RU" sz="1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ученика</a:t>
                </a:r>
              </a:p>
            </p:txBody>
          </p:sp>
          <p:sp>
            <p:nvSpPr>
              <p:cNvPr id="100372" name="AutoShape 20"/>
              <p:cNvSpPr>
                <a:spLocks noChangeArrowheads="1"/>
              </p:cNvSpPr>
              <p:nvPr/>
            </p:nvSpPr>
            <p:spPr bwMode="auto">
              <a:xfrm>
                <a:off x="4828" y="5964"/>
                <a:ext cx="2130" cy="1135"/>
              </a:xfrm>
              <a:prstGeom prst="flowChartProcess">
                <a:avLst/>
              </a:prstGeom>
              <a:solidFill>
                <a:srgbClr val="3366FF"/>
              </a:solidFill>
              <a:ln w="1270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eaLnBrk="0" hangingPunct="0">
                  <a:defRPr/>
                </a:pPr>
                <a:r>
                  <a:rPr lang="ru-RU" sz="1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Деятельность ученика</a:t>
                </a:r>
              </a:p>
            </p:txBody>
          </p:sp>
          <p:sp>
            <p:nvSpPr>
              <p:cNvPr id="100373" name="AutoShape 21"/>
              <p:cNvSpPr>
                <a:spLocks noChangeArrowheads="1"/>
              </p:cNvSpPr>
              <p:nvPr/>
            </p:nvSpPr>
            <p:spPr bwMode="auto">
              <a:xfrm>
                <a:off x="7384" y="5964"/>
                <a:ext cx="2130" cy="1135"/>
              </a:xfrm>
              <a:prstGeom prst="flowChartProcess">
                <a:avLst/>
              </a:prstGeom>
              <a:solidFill>
                <a:srgbClr val="3366FF"/>
              </a:solidFill>
              <a:ln w="12700" algn="ctr">
                <a:solidFill>
                  <a:schemeClr val="tx1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algn="ctr" eaLnBrk="0" hangingPunct="0">
                  <a:defRPr/>
                </a:pPr>
                <a:r>
                  <a:rPr lang="ru-RU" sz="1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/>
                      </a:outerShdw>
                    </a:effectLst>
                  </a:rPr>
                  <a:t>Достигнутый уровень образования</a:t>
                </a:r>
              </a:p>
            </p:txBody>
          </p:sp>
          <p:sp>
            <p:nvSpPr>
              <p:cNvPr id="9230" name="AutoShape 22"/>
              <p:cNvSpPr>
                <a:spLocks noChangeArrowheads="1"/>
              </p:cNvSpPr>
              <p:nvPr/>
            </p:nvSpPr>
            <p:spPr bwMode="auto">
              <a:xfrm>
                <a:off x="4402" y="6248"/>
                <a:ext cx="426" cy="568"/>
              </a:xfrm>
              <a:prstGeom prst="rightArrow">
                <a:avLst>
                  <a:gd name="adj1" fmla="val 50000"/>
                  <a:gd name="adj2" fmla="val 25000"/>
                </a:avLst>
              </a:prstGeom>
              <a:solidFill>
                <a:srgbClr val="FFCC99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9231" name="AutoShape 23"/>
              <p:cNvSpPr>
                <a:spLocks noChangeArrowheads="1"/>
              </p:cNvSpPr>
              <p:nvPr/>
            </p:nvSpPr>
            <p:spPr bwMode="auto">
              <a:xfrm>
                <a:off x="6958" y="6248"/>
                <a:ext cx="426" cy="568"/>
              </a:xfrm>
              <a:prstGeom prst="rightArrow">
                <a:avLst>
                  <a:gd name="adj1" fmla="val 50000"/>
                  <a:gd name="adj2" fmla="val 25000"/>
                </a:avLst>
              </a:prstGeom>
              <a:solidFill>
                <a:srgbClr val="FFCC99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9224" name="Text Box 24"/>
            <p:cNvSpPr txBox="1">
              <a:spLocks noChangeArrowheads="1"/>
            </p:cNvSpPr>
            <p:nvPr/>
          </p:nvSpPr>
          <p:spPr bwMode="auto">
            <a:xfrm>
              <a:off x="9656" y="2272"/>
              <a:ext cx="1278" cy="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eaLnBrk="0" hangingPunct="0"/>
              <a:r>
                <a:rPr lang="ru-RU">
                  <a:solidFill>
                    <a:srgbClr val="002060"/>
                  </a:solidFill>
                  <a:latin typeface="Arial Narrow" pitchFamily="34" charset="0"/>
                </a:rPr>
                <a:t>Система</a:t>
              </a:r>
            </a:p>
          </p:txBody>
        </p:sp>
        <p:sp>
          <p:nvSpPr>
            <p:cNvPr id="9225" name="Text Box 25"/>
            <p:cNvSpPr txBox="1">
              <a:spLocks noChangeArrowheads="1"/>
            </p:cNvSpPr>
            <p:nvPr/>
          </p:nvSpPr>
          <p:spPr bwMode="auto">
            <a:xfrm>
              <a:off x="9656" y="3834"/>
              <a:ext cx="1278" cy="113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 eaLnBrk="0" hangingPunct="0"/>
              <a:r>
                <a:rPr lang="ru-RU">
                  <a:solidFill>
                    <a:srgbClr val="002060"/>
                  </a:solidFill>
                  <a:latin typeface="Arial Narrow" pitchFamily="34" charset="0"/>
                </a:rPr>
                <a:t>Школа или класс</a:t>
              </a:r>
            </a:p>
          </p:txBody>
        </p:sp>
        <p:sp>
          <p:nvSpPr>
            <p:cNvPr id="9226" name="Text Box 26"/>
            <p:cNvSpPr txBox="1">
              <a:spLocks noChangeArrowheads="1"/>
            </p:cNvSpPr>
            <p:nvPr/>
          </p:nvSpPr>
          <p:spPr bwMode="auto">
            <a:xfrm>
              <a:off x="9656" y="5964"/>
              <a:ext cx="1278" cy="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/>
            <a:lstStyle/>
            <a:p>
              <a:pPr eaLnBrk="0" hangingPunct="0"/>
              <a:r>
                <a:rPr lang="ru-RU">
                  <a:solidFill>
                    <a:srgbClr val="002060"/>
                  </a:solidFill>
                  <a:latin typeface="Arial Narrow" pitchFamily="34" charset="0"/>
                </a:rPr>
                <a:t>Учащийся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Номер слайда 5"/>
          <p:cNvSpPr>
            <a:spLocks noGrp="1"/>
          </p:cNvSpPr>
          <p:nvPr>
            <p:ph type="sldNum" sz="quarter" idx="4294967295"/>
          </p:nvPr>
        </p:nvSpPr>
        <p:spPr>
          <a:xfrm>
            <a:off x="6553200" y="6245226"/>
            <a:ext cx="2133600" cy="476250"/>
          </a:xfrm>
          <a:prstGeom prst="rect">
            <a:avLst/>
          </a:prstGeom>
          <a:noFill/>
        </p:spPr>
        <p:txBody>
          <a:bodyPr lIns="76828" tIns="38414" rIns="76828" bIns="38414"/>
          <a:lstStyle/>
          <a:p>
            <a:fld id="{DAA85BF2-D4D6-4ADF-923E-01BF08E59479}" type="slidenum">
              <a:rPr lang="ru-RU" smtClean="0"/>
              <a:pPr/>
              <a:t>6</a:t>
            </a:fld>
            <a:endParaRPr lang="ru-RU" smtClean="0"/>
          </a:p>
        </p:txBody>
      </p:sp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188913"/>
            <a:ext cx="8101012" cy="633412"/>
          </a:xfrm>
        </p:spPr>
        <p:txBody>
          <a:bodyPr/>
          <a:lstStyle/>
          <a:p>
            <a:pPr algn="ctr"/>
            <a:r>
              <a:rPr lang="ru-RU" sz="2800" dirty="0" smtClean="0">
                <a:latin typeface="Times New Roman" pitchFamily="18" charset="0"/>
              </a:rPr>
              <a:t>Модель образовательных возможностей </a:t>
            </a:r>
            <a:r>
              <a:rPr lang="en-US" sz="2800" dirty="0" smtClean="0">
                <a:latin typeface="Times New Roman" pitchFamily="18" charset="0"/>
              </a:rPr>
              <a:t>TIMSS </a:t>
            </a:r>
            <a:endParaRPr lang="ru-RU" dirty="0" smtClean="0"/>
          </a:p>
        </p:txBody>
      </p:sp>
      <p:grpSp>
        <p:nvGrpSpPr>
          <p:cNvPr id="2" name="Group 46"/>
          <p:cNvGrpSpPr>
            <a:grpSpLocks/>
          </p:cNvGrpSpPr>
          <p:nvPr/>
        </p:nvGrpSpPr>
        <p:grpSpPr bwMode="auto">
          <a:xfrm>
            <a:off x="0" y="908051"/>
            <a:ext cx="9144000" cy="5949951"/>
            <a:chOff x="0" y="527"/>
            <a:chExt cx="5760" cy="3748"/>
          </a:xfrm>
        </p:grpSpPr>
        <p:sp>
          <p:nvSpPr>
            <p:cNvPr id="10245" name="Rectangle 4"/>
            <p:cNvSpPr>
              <a:spLocks noChangeArrowheads="1"/>
            </p:cNvSpPr>
            <p:nvPr/>
          </p:nvSpPr>
          <p:spPr bwMode="auto">
            <a:xfrm>
              <a:off x="0" y="573"/>
              <a:ext cx="5760" cy="3702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algn="ctr"/>
              <a:endParaRPr lang="ru-RU"/>
            </a:p>
          </p:txBody>
        </p:sp>
        <p:sp>
          <p:nvSpPr>
            <p:cNvPr id="10246" name="Rectangle 6"/>
            <p:cNvSpPr>
              <a:spLocks noChangeArrowheads="1"/>
            </p:cNvSpPr>
            <p:nvPr/>
          </p:nvSpPr>
          <p:spPr bwMode="auto">
            <a:xfrm>
              <a:off x="499" y="572"/>
              <a:ext cx="1167" cy="3180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7" name="Rectangle 7"/>
            <p:cNvSpPr>
              <a:spLocks noChangeArrowheads="1"/>
            </p:cNvSpPr>
            <p:nvPr/>
          </p:nvSpPr>
          <p:spPr bwMode="auto">
            <a:xfrm>
              <a:off x="1791" y="618"/>
              <a:ext cx="1167" cy="3180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48" name="Rectangle 8"/>
            <p:cNvSpPr>
              <a:spLocks noChangeArrowheads="1"/>
            </p:cNvSpPr>
            <p:nvPr/>
          </p:nvSpPr>
          <p:spPr bwMode="auto">
            <a:xfrm>
              <a:off x="3066" y="572"/>
              <a:ext cx="1576" cy="3180"/>
            </a:xfrm>
            <a:prstGeom prst="rect">
              <a:avLst/>
            </a:prstGeom>
            <a:solidFill>
              <a:srgbClr val="EAEAEA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769" name="Rectangle 9"/>
            <p:cNvSpPr>
              <a:spLocks noChangeArrowheads="1"/>
            </p:cNvSpPr>
            <p:nvPr/>
          </p:nvSpPr>
          <p:spPr bwMode="auto">
            <a:xfrm>
              <a:off x="557" y="1717"/>
              <a:ext cx="992" cy="542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lIns="54000" rIns="54000"/>
            <a:lstStyle/>
            <a:p>
              <a:pPr algn="ctr">
                <a:spcAft>
                  <a:spcPts val="600"/>
                </a:spcAft>
                <a:defRPr/>
              </a:pPr>
              <a:r>
                <a:rPr lang="ru-RU" sz="1200" dirty="0">
                  <a:solidFill>
                    <a:srgbClr val="002060"/>
                  </a:solidFill>
                </a:rPr>
                <a:t>Образовательные цели, которые ставит школа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117770" name="Rectangle 10"/>
            <p:cNvSpPr>
              <a:spLocks noChangeArrowheads="1"/>
            </p:cNvSpPr>
            <p:nvPr/>
          </p:nvSpPr>
          <p:spPr bwMode="auto">
            <a:xfrm>
              <a:off x="556" y="2590"/>
              <a:ext cx="992" cy="1067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lIns="0" tIns="0" rIns="0"/>
            <a:lstStyle/>
            <a:p>
              <a:pPr algn="ctr">
                <a:defRPr/>
              </a:pPr>
              <a:r>
                <a:rPr lang="ru-RU" sz="1200" dirty="0">
                  <a:solidFill>
                    <a:srgbClr val="002060"/>
                  </a:solidFill>
                </a:rPr>
                <a:t>Образовательные цели, которые ставит учитель (связанные с содержанием образования) – реализуемый уровень образования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117771" name="Rectangle 11"/>
            <p:cNvSpPr>
              <a:spLocks noChangeArrowheads="1"/>
            </p:cNvSpPr>
            <p:nvPr/>
          </p:nvSpPr>
          <p:spPr bwMode="auto">
            <a:xfrm>
              <a:off x="3183" y="3079"/>
              <a:ext cx="1342" cy="551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 algn="ctr">
                <a:defRPr/>
              </a:pPr>
              <a:r>
                <a:rPr lang="ru-RU" sz="1200" dirty="0">
                  <a:solidFill>
                    <a:srgbClr val="002060"/>
                  </a:solidFill>
                </a:rPr>
                <a:t>Практика обучения –</a:t>
              </a:r>
            </a:p>
            <a:p>
              <a:pPr algn="ctr">
                <a:defRPr/>
              </a:pPr>
              <a:r>
                <a:rPr lang="ru-RU" sz="1200" dirty="0">
                  <a:solidFill>
                    <a:srgbClr val="002060"/>
                  </a:solidFill>
                </a:rPr>
                <a:t>реализуемый уровень образования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117772" name="Rectangle 12"/>
            <p:cNvSpPr>
              <a:spLocks noChangeArrowheads="1"/>
            </p:cNvSpPr>
            <p:nvPr/>
          </p:nvSpPr>
          <p:spPr bwMode="auto">
            <a:xfrm>
              <a:off x="4700" y="2976"/>
              <a:ext cx="992" cy="772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lIns="0" rIns="0"/>
            <a:lstStyle/>
            <a:p>
              <a:pPr algn="ctr">
                <a:defRPr/>
              </a:pPr>
              <a:r>
                <a:rPr lang="ru-RU" sz="1200" dirty="0">
                  <a:solidFill>
                    <a:srgbClr val="002060"/>
                  </a:solidFill>
                </a:rPr>
                <a:t>Результаты выполнения </a:t>
              </a:r>
              <a:br>
                <a:rPr lang="ru-RU" sz="1200" dirty="0">
                  <a:solidFill>
                    <a:srgbClr val="002060"/>
                  </a:solidFill>
                </a:rPr>
              </a:br>
              <a:r>
                <a:rPr lang="ru-RU" sz="1200" dirty="0">
                  <a:solidFill>
                    <a:srgbClr val="002060"/>
                  </a:solidFill>
                </a:rPr>
                <a:t>тестов TIMSS – достигнутый уровень образования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117773" name="Rectangle 13"/>
            <p:cNvSpPr>
              <a:spLocks noChangeArrowheads="1"/>
            </p:cNvSpPr>
            <p:nvPr/>
          </p:nvSpPr>
          <p:spPr bwMode="auto">
            <a:xfrm>
              <a:off x="4700" y="1207"/>
              <a:ext cx="992" cy="1506"/>
            </a:xfrm>
            <a:prstGeom prst="rect">
              <a:avLst/>
            </a:prstGeom>
            <a:solidFill>
              <a:srgbClr val="CCCC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lIns="0" tIns="0" rIns="0" bIns="0"/>
            <a:lstStyle/>
            <a:p>
              <a:pPr algn="ctr">
                <a:defRPr/>
              </a:pPr>
              <a:r>
                <a:rPr lang="ru-RU" sz="1200" dirty="0">
                  <a:solidFill>
                    <a:srgbClr val="002060"/>
                  </a:solidFill>
                </a:rPr>
                <a:t>Характеристика ученика</a:t>
              </a:r>
            </a:p>
            <a:p>
              <a:pPr>
                <a:defRPr/>
              </a:pPr>
              <a:r>
                <a:rPr lang="ru-RU" sz="1200" dirty="0">
                  <a:solidFill>
                    <a:srgbClr val="002060"/>
                  </a:solidFill>
                </a:rPr>
                <a:t> 1. Общие сведения</a:t>
              </a:r>
            </a:p>
            <a:p>
              <a:pPr>
                <a:defRPr/>
              </a:pPr>
              <a:r>
                <a:rPr lang="ru-RU" sz="1200" dirty="0">
                  <a:solidFill>
                    <a:srgbClr val="002060"/>
                  </a:solidFill>
                </a:rPr>
                <a:t> 2. Экономический</a:t>
              </a:r>
              <a:br>
                <a:rPr lang="ru-RU" sz="1200" dirty="0">
                  <a:solidFill>
                    <a:srgbClr val="002060"/>
                  </a:solidFill>
                </a:rPr>
              </a:br>
              <a:r>
                <a:rPr lang="ru-RU" sz="1200" dirty="0">
                  <a:solidFill>
                    <a:srgbClr val="002060"/>
                  </a:solidFill>
                </a:rPr>
                <a:t>      уровень семьи</a:t>
              </a:r>
            </a:p>
            <a:p>
              <a:pPr>
                <a:defRPr/>
              </a:pPr>
              <a:r>
                <a:rPr lang="ru-RU" sz="1200" dirty="0">
                  <a:solidFill>
                    <a:srgbClr val="002060"/>
                  </a:solidFill>
                </a:rPr>
                <a:t> 3. Культурный</a:t>
              </a:r>
              <a:br>
                <a:rPr lang="ru-RU" sz="1200" dirty="0">
                  <a:solidFill>
                    <a:srgbClr val="002060"/>
                  </a:solidFill>
                </a:rPr>
              </a:br>
              <a:r>
                <a:rPr lang="ru-RU" sz="1200" dirty="0">
                  <a:solidFill>
                    <a:srgbClr val="002060"/>
                  </a:solidFill>
                </a:rPr>
                <a:t>     уровень семьи</a:t>
              </a:r>
            </a:p>
            <a:p>
              <a:pPr>
                <a:defRPr/>
              </a:pPr>
              <a:r>
                <a:rPr lang="ru-RU" sz="1200" dirty="0">
                  <a:solidFill>
                    <a:srgbClr val="002060"/>
                  </a:solidFill>
                </a:rPr>
                <a:t> 4. Отношения</a:t>
              </a:r>
            </a:p>
            <a:p>
              <a:pPr>
                <a:defRPr/>
              </a:pPr>
              <a:r>
                <a:rPr lang="ru-RU" sz="1200" dirty="0">
                  <a:solidFill>
                    <a:srgbClr val="002060"/>
                  </a:solidFill>
                </a:rPr>
                <a:t> 5. Виды </a:t>
              </a:r>
              <a:r>
                <a:rPr lang="ru-RU" sz="1200" dirty="0" smtClean="0">
                  <a:solidFill>
                    <a:srgbClr val="002060"/>
                  </a:solidFill>
                </a:rPr>
                <a:t>деятельности</a:t>
              </a:r>
              <a:endParaRPr lang="ru-RU" sz="1200" dirty="0">
                <a:solidFill>
                  <a:srgbClr val="002060"/>
                </a:solidFill>
              </a:endParaRPr>
            </a:p>
            <a:p>
              <a:pPr>
                <a:defRPr/>
              </a:pPr>
              <a:r>
                <a:rPr lang="ru-RU" sz="1200" dirty="0">
                  <a:solidFill>
                    <a:srgbClr val="002060"/>
                  </a:solidFill>
                </a:rPr>
                <a:t> 6. Ожидания и</a:t>
              </a:r>
              <a:br>
                <a:rPr lang="ru-RU" sz="1200" dirty="0">
                  <a:solidFill>
                    <a:srgbClr val="002060"/>
                  </a:solidFill>
                </a:rPr>
              </a:br>
              <a:r>
                <a:rPr lang="ru-RU" sz="1200" dirty="0">
                  <a:solidFill>
                    <a:srgbClr val="002060"/>
                  </a:solidFill>
                </a:rPr>
                <a:t>      планы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117774" name="Oval 14"/>
            <p:cNvSpPr>
              <a:spLocks noChangeArrowheads="1"/>
            </p:cNvSpPr>
            <p:nvPr/>
          </p:nvSpPr>
          <p:spPr bwMode="auto">
            <a:xfrm>
              <a:off x="3008" y="633"/>
              <a:ext cx="1634" cy="1223"/>
            </a:xfrm>
            <a:prstGeom prst="ellipse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35921" dir="2700000" algn="ctr" rotWithShape="0">
                <a:srgbClr val="808080"/>
              </a:outerShdw>
            </a:effectLst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sp>
          <p:nvSpPr>
            <p:cNvPr id="10255" name="Text Box 15"/>
            <p:cNvSpPr txBox="1">
              <a:spLocks noChangeArrowheads="1"/>
            </p:cNvSpPr>
            <p:nvPr/>
          </p:nvSpPr>
          <p:spPr bwMode="auto">
            <a:xfrm>
              <a:off x="3159" y="694"/>
              <a:ext cx="1541" cy="116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pPr algn="ctr"/>
              <a:r>
                <a:rPr lang="ru-RU" sz="1050" dirty="0">
                  <a:solidFill>
                    <a:srgbClr val="002060"/>
                  </a:solidFill>
                </a:rPr>
                <a:t>Характеристика</a:t>
              </a:r>
              <a:br>
                <a:rPr lang="ru-RU" sz="1050" dirty="0">
                  <a:solidFill>
                    <a:srgbClr val="002060"/>
                  </a:solidFill>
                </a:rPr>
              </a:br>
              <a:r>
                <a:rPr lang="ru-RU" sz="1050" dirty="0">
                  <a:solidFill>
                    <a:srgbClr val="002060"/>
                  </a:solidFill>
                </a:rPr>
                <a:t>системы образования</a:t>
              </a:r>
            </a:p>
            <a:p>
              <a:r>
                <a:rPr lang="ru-RU" sz="1050" dirty="0">
                  <a:solidFill>
                    <a:srgbClr val="002060"/>
                  </a:solidFill>
                </a:rPr>
                <a:t> 1. Дифференциация учащихся</a:t>
              </a:r>
            </a:p>
            <a:p>
              <a:r>
                <a:rPr lang="ru-RU" sz="1050" dirty="0">
                  <a:solidFill>
                    <a:srgbClr val="002060"/>
                  </a:solidFill>
                </a:rPr>
                <a:t> 2. Ступени обучения</a:t>
              </a:r>
            </a:p>
            <a:p>
              <a:r>
                <a:rPr lang="ru-RU" sz="1050" dirty="0">
                  <a:solidFill>
                    <a:srgbClr val="002060"/>
                  </a:solidFill>
                </a:rPr>
                <a:t> 3. Уровни принятия решения о </a:t>
              </a:r>
              <a:br>
                <a:rPr lang="ru-RU" sz="1050" dirty="0">
                  <a:solidFill>
                    <a:srgbClr val="002060"/>
                  </a:solidFill>
                </a:rPr>
              </a:br>
              <a:r>
                <a:rPr lang="ru-RU" sz="1050" dirty="0">
                  <a:solidFill>
                    <a:srgbClr val="002060"/>
                  </a:solidFill>
                </a:rPr>
                <a:t>     содержании образования</a:t>
              </a:r>
            </a:p>
            <a:p>
              <a:r>
                <a:rPr lang="ru-RU" sz="1050" dirty="0">
                  <a:solidFill>
                    <a:srgbClr val="002060"/>
                  </a:solidFill>
                </a:rPr>
                <a:t> 4. Образование и здраво-</a:t>
              </a:r>
              <a:br>
                <a:rPr lang="ru-RU" sz="1050" dirty="0">
                  <a:solidFill>
                    <a:srgbClr val="002060"/>
                  </a:solidFill>
                </a:rPr>
              </a:br>
              <a:r>
                <a:rPr lang="ru-RU" sz="1050" dirty="0">
                  <a:solidFill>
                    <a:srgbClr val="002060"/>
                  </a:solidFill>
                </a:rPr>
                <a:t>     охранение, культура и др.</a:t>
              </a:r>
            </a:p>
          </p:txBody>
        </p:sp>
        <p:sp>
          <p:nvSpPr>
            <p:cNvPr id="10256" name="AutoShape 16"/>
            <p:cNvSpPr>
              <a:spLocks noChangeArrowheads="1"/>
            </p:cNvSpPr>
            <p:nvPr/>
          </p:nvSpPr>
          <p:spPr bwMode="auto">
            <a:xfrm>
              <a:off x="926" y="2258"/>
              <a:ext cx="222" cy="331"/>
            </a:xfrm>
            <a:prstGeom prst="downArrow">
              <a:avLst>
                <a:gd name="adj1" fmla="val 50000"/>
                <a:gd name="adj2" fmla="val 37275"/>
              </a:avLst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7" name="AutoShape 17"/>
            <p:cNvSpPr>
              <a:spLocks noChangeArrowheads="1"/>
            </p:cNvSpPr>
            <p:nvPr/>
          </p:nvSpPr>
          <p:spPr bwMode="auto">
            <a:xfrm>
              <a:off x="3737" y="1857"/>
              <a:ext cx="221" cy="368"/>
            </a:xfrm>
            <a:prstGeom prst="downArrow">
              <a:avLst>
                <a:gd name="adj1" fmla="val 50000"/>
                <a:gd name="adj2" fmla="val 41629"/>
              </a:avLst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8" name="AutoShape 18"/>
            <p:cNvSpPr>
              <a:spLocks noChangeArrowheads="1"/>
            </p:cNvSpPr>
            <p:nvPr/>
          </p:nvSpPr>
          <p:spPr bwMode="auto">
            <a:xfrm>
              <a:off x="5142" y="2710"/>
              <a:ext cx="222" cy="257"/>
            </a:xfrm>
            <a:prstGeom prst="downArrow">
              <a:avLst>
                <a:gd name="adj1" fmla="val 50000"/>
                <a:gd name="adj2" fmla="val 28941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59" name="Freeform 19"/>
            <p:cNvSpPr>
              <a:spLocks/>
            </p:cNvSpPr>
            <p:nvPr/>
          </p:nvSpPr>
          <p:spPr bwMode="auto">
            <a:xfrm>
              <a:off x="2556" y="3744"/>
              <a:ext cx="1379" cy="144"/>
            </a:xfrm>
            <a:custGeom>
              <a:avLst/>
              <a:gdLst>
                <a:gd name="T0" fmla="*/ 0 w 3294"/>
                <a:gd name="T1" fmla="*/ 527 h 532"/>
                <a:gd name="T2" fmla="*/ 1157 w 3294"/>
                <a:gd name="T3" fmla="*/ 532 h 532"/>
                <a:gd name="T4" fmla="*/ 1787 w 3294"/>
                <a:gd name="T5" fmla="*/ 517 h 532"/>
                <a:gd name="T6" fmla="*/ 2162 w 3294"/>
                <a:gd name="T7" fmla="*/ 487 h 532"/>
                <a:gd name="T8" fmla="*/ 2492 w 3294"/>
                <a:gd name="T9" fmla="*/ 457 h 532"/>
                <a:gd name="T10" fmla="*/ 2687 w 3294"/>
                <a:gd name="T11" fmla="*/ 382 h 532"/>
                <a:gd name="T12" fmla="*/ 3294 w 3294"/>
                <a:gd name="T13" fmla="*/ 0 h 53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294"/>
                <a:gd name="T22" fmla="*/ 0 h 532"/>
                <a:gd name="T23" fmla="*/ 3294 w 3294"/>
                <a:gd name="T24" fmla="*/ 532 h 532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294" h="532">
                  <a:moveTo>
                    <a:pt x="0" y="527"/>
                  </a:moveTo>
                  <a:lnTo>
                    <a:pt x="1157" y="532"/>
                  </a:lnTo>
                  <a:lnTo>
                    <a:pt x="1787" y="517"/>
                  </a:lnTo>
                  <a:lnTo>
                    <a:pt x="2162" y="487"/>
                  </a:lnTo>
                  <a:lnTo>
                    <a:pt x="2492" y="457"/>
                  </a:lnTo>
                  <a:lnTo>
                    <a:pt x="2687" y="382"/>
                  </a:lnTo>
                  <a:lnTo>
                    <a:pt x="3294" y="0"/>
                  </a:lnTo>
                </a:path>
              </a:pathLst>
            </a:custGeom>
            <a:solidFill>
              <a:srgbClr val="FFCC99"/>
            </a:solidFill>
            <a:ln w="38100" cmpd="dbl">
              <a:solidFill>
                <a:srgbClr val="000000"/>
              </a:solidFill>
              <a:round/>
              <a:headEnd type="none" w="med" len="med"/>
              <a:tailEnd type="stealth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0" name="Freeform 20"/>
            <p:cNvSpPr>
              <a:spLocks/>
            </p:cNvSpPr>
            <p:nvPr/>
          </p:nvSpPr>
          <p:spPr bwMode="auto">
            <a:xfrm>
              <a:off x="1222" y="3713"/>
              <a:ext cx="1384" cy="164"/>
            </a:xfrm>
            <a:custGeom>
              <a:avLst/>
              <a:gdLst>
                <a:gd name="T0" fmla="*/ 3308 w 3308"/>
                <a:gd name="T1" fmla="*/ 606 h 606"/>
                <a:gd name="T2" fmla="*/ 2078 w 3308"/>
                <a:gd name="T3" fmla="*/ 576 h 606"/>
                <a:gd name="T4" fmla="*/ 1463 w 3308"/>
                <a:gd name="T5" fmla="*/ 546 h 606"/>
                <a:gd name="T6" fmla="*/ 1118 w 3308"/>
                <a:gd name="T7" fmla="*/ 531 h 606"/>
                <a:gd name="T8" fmla="*/ 799 w 3308"/>
                <a:gd name="T9" fmla="*/ 461 h 606"/>
                <a:gd name="T10" fmla="*/ 605 w 3308"/>
                <a:gd name="T11" fmla="*/ 385 h 606"/>
                <a:gd name="T12" fmla="*/ 0 w 3308"/>
                <a:gd name="T13" fmla="*/ 0 h 60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308"/>
                <a:gd name="T22" fmla="*/ 0 h 606"/>
                <a:gd name="T23" fmla="*/ 3308 w 3308"/>
                <a:gd name="T24" fmla="*/ 606 h 60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308" h="606">
                  <a:moveTo>
                    <a:pt x="3308" y="606"/>
                  </a:moveTo>
                  <a:lnTo>
                    <a:pt x="2078" y="576"/>
                  </a:lnTo>
                  <a:lnTo>
                    <a:pt x="1463" y="546"/>
                  </a:lnTo>
                  <a:lnTo>
                    <a:pt x="1118" y="531"/>
                  </a:lnTo>
                  <a:lnTo>
                    <a:pt x="799" y="461"/>
                  </a:lnTo>
                  <a:lnTo>
                    <a:pt x="605" y="385"/>
                  </a:lnTo>
                  <a:lnTo>
                    <a:pt x="0" y="0"/>
                  </a:lnTo>
                </a:path>
              </a:pathLst>
            </a:custGeom>
            <a:solidFill>
              <a:srgbClr val="FFCC99"/>
            </a:solidFill>
            <a:ln w="38100" cmpd="dbl">
              <a:solidFill>
                <a:srgbClr val="000000"/>
              </a:solidFill>
              <a:round/>
              <a:headEnd type="none" w="med" len="med"/>
              <a:tailEnd type="stealth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1" name="AutoShape 21"/>
            <p:cNvSpPr>
              <a:spLocks noChangeArrowheads="1"/>
            </p:cNvSpPr>
            <p:nvPr/>
          </p:nvSpPr>
          <p:spPr bwMode="auto">
            <a:xfrm>
              <a:off x="1518" y="3252"/>
              <a:ext cx="1701" cy="233"/>
            </a:xfrm>
            <a:prstGeom prst="leftRightArrow">
              <a:avLst>
                <a:gd name="adj1" fmla="val 22222"/>
                <a:gd name="adj2" fmla="val 43701"/>
              </a:avLst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2" name="AutoShape 22"/>
            <p:cNvSpPr>
              <a:spLocks noChangeArrowheads="1"/>
            </p:cNvSpPr>
            <p:nvPr/>
          </p:nvSpPr>
          <p:spPr bwMode="auto">
            <a:xfrm>
              <a:off x="1518" y="2632"/>
              <a:ext cx="1770" cy="233"/>
            </a:xfrm>
            <a:prstGeom prst="leftArrow">
              <a:avLst>
                <a:gd name="adj1" fmla="val 25000"/>
                <a:gd name="adj2" fmla="val 46775"/>
              </a:avLst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783" name="Oval 23"/>
            <p:cNvSpPr>
              <a:spLocks noChangeArrowheads="1"/>
            </p:cNvSpPr>
            <p:nvPr/>
          </p:nvSpPr>
          <p:spPr bwMode="auto">
            <a:xfrm>
              <a:off x="1711" y="2223"/>
              <a:ext cx="1297" cy="1615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pPr algn="ctr">
                <a:defRPr/>
              </a:pPr>
              <a:r>
                <a:rPr lang="ru-RU" sz="1200" dirty="0"/>
                <a:t>Характеристика учителя</a:t>
              </a:r>
            </a:p>
            <a:p>
              <a:pPr>
                <a:defRPr/>
              </a:pPr>
              <a:r>
                <a:rPr lang="ru-RU" sz="1200" dirty="0"/>
                <a:t>1. </a:t>
              </a:r>
              <a:r>
                <a:rPr lang="ru-RU" sz="1100" dirty="0"/>
                <a:t>Общие сведения</a:t>
              </a:r>
            </a:p>
            <a:p>
              <a:pPr>
                <a:defRPr/>
              </a:pPr>
              <a:r>
                <a:rPr lang="ru-RU" sz="1100" dirty="0"/>
                <a:t>2. Ориентация в учебном предмете</a:t>
              </a:r>
            </a:p>
            <a:p>
              <a:pPr>
                <a:defRPr/>
              </a:pPr>
              <a:r>
                <a:rPr lang="ru-RU" sz="1100" dirty="0"/>
                <a:t>3. Педагогические установки</a:t>
              </a:r>
            </a:p>
            <a:p>
              <a:pPr>
                <a:defRPr/>
              </a:pPr>
              <a:r>
                <a:rPr lang="ru-RU" sz="1100" dirty="0"/>
                <a:t>4. Социальный статус и мотивы преподавания</a:t>
              </a:r>
            </a:p>
          </p:txBody>
        </p:sp>
        <p:sp>
          <p:nvSpPr>
            <p:cNvPr id="117784" name="Rectangle 24"/>
            <p:cNvSpPr>
              <a:spLocks noChangeArrowheads="1"/>
            </p:cNvSpPr>
            <p:nvPr/>
          </p:nvSpPr>
          <p:spPr bwMode="auto">
            <a:xfrm>
              <a:off x="3183" y="2223"/>
              <a:ext cx="1342" cy="673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/>
            <a:lstStyle/>
            <a:p>
              <a:pPr algn="ctr">
                <a:defRPr/>
              </a:pPr>
              <a:r>
                <a:rPr lang="ru-RU" sz="1200" dirty="0">
                  <a:solidFill>
                    <a:srgbClr val="002060"/>
                  </a:solidFill>
                </a:rPr>
                <a:t>Выбор учебных курсов, предлагаемый школой;</a:t>
              </a:r>
            </a:p>
            <a:p>
              <a:pPr algn="ctr">
                <a:defRPr/>
              </a:pPr>
              <a:r>
                <a:rPr lang="ru-RU" sz="1200" dirty="0">
                  <a:solidFill>
                    <a:srgbClr val="002060"/>
                  </a:solidFill>
                </a:rPr>
                <a:t>другие функции школы</a:t>
              </a:r>
            </a:p>
            <a:p>
              <a:pPr>
                <a:spcAft>
                  <a:spcPts val="600"/>
                </a:spcAft>
                <a:defRPr/>
              </a:pPr>
              <a:r>
                <a:rPr lang="ru-RU" sz="1200" dirty="0">
                  <a:solidFill>
                    <a:srgbClr val="002060"/>
                  </a:solidFill>
                </a:rPr>
                <a:t>    (включая социальные)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10265" name="AutoShape 25"/>
            <p:cNvSpPr>
              <a:spLocks noChangeArrowheads="1"/>
            </p:cNvSpPr>
            <p:nvPr/>
          </p:nvSpPr>
          <p:spPr bwMode="auto">
            <a:xfrm rot="2100000">
              <a:off x="1296" y="1779"/>
              <a:ext cx="2145" cy="233"/>
            </a:xfrm>
            <a:prstGeom prst="rightArrow">
              <a:avLst>
                <a:gd name="adj1" fmla="val 43046"/>
                <a:gd name="adj2" fmla="val 48459"/>
              </a:avLst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786" name="Rectangle 26"/>
            <p:cNvSpPr>
              <a:spLocks noChangeArrowheads="1"/>
            </p:cNvSpPr>
            <p:nvPr/>
          </p:nvSpPr>
          <p:spPr bwMode="auto">
            <a:xfrm>
              <a:off x="556" y="694"/>
              <a:ext cx="992" cy="734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/>
              </a:outerShdw>
            </a:effectLst>
          </p:spPr>
          <p:txBody>
            <a:bodyPr lIns="0" tIns="0" rIns="0"/>
            <a:lstStyle/>
            <a:p>
              <a:pPr algn="ctr">
                <a:spcAft>
                  <a:spcPts val="600"/>
                </a:spcAft>
                <a:defRPr/>
              </a:pPr>
              <a:r>
                <a:rPr lang="ru-RU" sz="1200" dirty="0">
                  <a:solidFill>
                    <a:srgbClr val="002060"/>
                  </a:solidFill>
                </a:rPr>
                <a:t>Государственные/ региональные цели образования (планируемый уровень образования)</a:t>
              </a:r>
              <a:endParaRPr lang="ru-RU" dirty="0">
                <a:solidFill>
                  <a:srgbClr val="002060"/>
                </a:solidFill>
              </a:endParaRPr>
            </a:p>
          </p:txBody>
        </p:sp>
        <p:sp>
          <p:nvSpPr>
            <p:cNvPr id="10267" name="AutoShape 27"/>
            <p:cNvSpPr>
              <a:spLocks noChangeArrowheads="1"/>
            </p:cNvSpPr>
            <p:nvPr/>
          </p:nvSpPr>
          <p:spPr bwMode="auto">
            <a:xfrm>
              <a:off x="1518" y="771"/>
              <a:ext cx="1701" cy="155"/>
            </a:xfrm>
            <a:prstGeom prst="leftRightArrow">
              <a:avLst>
                <a:gd name="adj1" fmla="val 50000"/>
                <a:gd name="adj2" fmla="val 84288"/>
              </a:avLst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68" name="AutoShape 28"/>
            <p:cNvSpPr>
              <a:spLocks noChangeArrowheads="1"/>
            </p:cNvSpPr>
            <p:nvPr/>
          </p:nvSpPr>
          <p:spPr bwMode="auto">
            <a:xfrm>
              <a:off x="923" y="1427"/>
              <a:ext cx="222" cy="281"/>
            </a:xfrm>
            <a:prstGeom prst="downArrow">
              <a:avLst>
                <a:gd name="adj1" fmla="val 50000"/>
                <a:gd name="adj2" fmla="val 31644"/>
              </a:avLst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789" name="Oval 29"/>
            <p:cNvSpPr>
              <a:spLocks noChangeArrowheads="1"/>
            </p:cNvSpPr>
            <p:nvPr/>
          </p:nvSpPr>
          <p:spPr bwMode="auto">
            <a:xfrm>
              <a:off x="1841" y="1525"/>
              <a:ext cx="1050" cy="635"/>
            </a:xfrm>
            <a:prstGeom prst="ellipse">
              <a:avLst/>
            </a:prstGeom>
            <a:solidFill>
              <a:srgbClr val="FF9900"/>
            </a:solidFill>
            <a:ln w="9525">
              <a:solidFill>
                <a:srgbClr val="000000"/>
              </a:solidFill>
              <a:round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 lIns="0" tIns="0" rIns="0" bIns="0"/>
            <a:lstStyle/>
            <a:p>
              <a:pPr algn="ctr">
                <a:spcAft>
                  <a:spcPts val="600"/>
                </a:spcAft>
                <a:defRPr/>
              </a:pPr>
              <a:r>
                <a:rPr lang="ru-RU" sz="1200" dirty="0" smtClean="0"/>
                <a:t>Профессиональное </a:t>
              </a:r>
              <a:r>
                <a:rPr lang="ru-RU" sz="1200" dirty="0"/>
                <a:t>окружение учителя</a:t>
              </a:r>
              <a:endParaRPr lang="ru-RU" dirty="0"/>
            </a:p>
          </p:txBody>
        </p:sp>
        <p:sp>
          <p:nvSpPr>
            <p:cNvPr id="10270" name="Freeform 30"/>
            <p:cNvSpPr>
              <a:spLocks/>
            </p:cNvSpPr>
            <p:nvPr/>
          </p:nvSpPr>
          <p:spPr bwMode="auto">
            <a:xfrm>
              <a:off x="2701" y="1159"/>
              <a:ext cx="134" cy="1318"/>
            </a:xfrm>
            <a:custGeom>
              <a:avLst/>
              <a:gdLst>
                <a:gd name="T0" fmla="*/ 210 w 210"/>
                <a:gd name="T1" fmla="*/ 0 h 2981"/>
                <a:gd name="T2" fmla="*/ 0 w 210"/>
                <a:gd name="T3" fmla="*/ 2981 h 2981"/>
                <a:gd name="T4" fmla="*/ 0 60000 65536"/>
                <a:gd name="T5" fmla="*/ 0 60000 65536"/>
                <a:gd name="T6" fmla="*/ 0 w 210"/>
                <a:gd name="T7" fmla="*/ 0 h 2981"/>
                <a:gd name="T8" fmla="*/ 210 w 210"/>
                <a:gd name="T9" fmla="*/ 2981 h 298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210" h="2981">
                  <a:moveTo>
                    <a:pt x="210" y="0"/>
                  </a:moveTo>
                  <a:lnTo>
                    <a:pt x="0" y="2981"/>
                  </a:lnTo>
                </a:path>
              </a:pathLst>
            </a:custGeom>
            <a:solidFill>
              <a:srgbClr val="FFCC99"/>
            </a:solidFill>
            <a:ln w="38100" cap="flat" cmpd="dbl">
              <a:solidFill>
                <a:srgbClr val="000000"/>
              </a:solidFill>
              <a:prstDash val="solid"/>
              <a:round/>
              <a:headEnd type="none" w="med" len="med"/>
              <a:tailEnd type="stealth" w="lg" len="lg"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17791" name="AutoShape 31"/>
            <p:cNvSpPr>
              <a:spLocks noChangeArrowheads="1"/>
            </p:cNvSpPr>
            <p:nvPr/>
          </p:nvSpPr>
          <p:spPr bwMode="auto">
            <a:xfrm>
              <a:off x="1841" y="939"/>
              <a:ext cx="1050" cy="428"/>
            </a:xfrm>
            <a:prstGeom prst="flowChartTerminator">
              <a:avLst/>
            </a:prstGeom>
            <a:solidFill>
              <a:srgbClr val="FF990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2700000" algn="ctr" rotWithShape="0">
                <a:srgbClr val="808080">
                  <a:alpha val="50000"/>
                </a:srgbClr>
              </a:outerShdw>
            </a:effectLst>
          </p:spPr>
          <p:txBody>
            <a:bodyPr/>
            <a:lstStyle/>
            <a:p>
              <a:pPr algn="ctr">
                <a:defRPr/>
              </a:pPr>
              <a:r>
                <a:rPr lang="ru-RU" sz="1200" dirty="0"/>
                <a:t>Квалификация учителя</a:t>
              </a:r>
              <a:endParaRPr lang="ru-RU" dirty="0"/>
            </a:p>
          </p:txBody>
        </p:sp>
        <p:sp>
          <p:nvSpPr>
            <p:cNvPr id="10272" name="AutoShape 32"/>
            <p:cNvSpPr>
              <a:spLocks noChangeArrowheads="1"/>
            </p:cNvSpPr>
            <p:nvPr/>
          </p:nvSpPr>
          <p:spPr bwMode="auto">
            <a:xfrm>
              <a:off x="1518" y="1082"/>
              <a:ext cx="369" cy="125"/>
            </a:xfrm>
            <a:prstGeom prst="leftRightArrow">
              <a:avLst>
                <a:gd name="adj1" fmla="val 50000"/>
                <a:gd name="adj2" fmla="val 59040"/>
              </a:avLst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3" name="AutoShape 33"/>
            <p:cNvSpPr>
              <a:spLocks noChangeArrowheads="1"/>
            </p:cNvSpPr>
            <p:nvPr/>
          </p:nvSpPr>
          <p:spPr bwMode="auto">
            <a:xfrm>
              <a:off x="4520" y="3252"/>
              <a:ext cx="178" cy="155"/>
            </a:xfrm>
            <a:prstGeom prst="rightArrow">
              <a:avLst>
                <a:gd name="adj1" fmla="val 50000"/>
                <a:gd name="adj2" fmla="val 28710"/>
              </a:avLst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4" name="AutoShape 34"/>
            <p:cNvSpPr>
              <a:spLocks noChangeArrowheads="1"/>
            </p:cNvSpPr>
            <p:nvPr/>
          </p:nvSpPr>
          <p:spPr bwMode="auto">
            <a:xfrm rot="10800000">
              <a:off x="4476" y="2554"/>
              <a:ext cx="222" cy="156"/>
            </a:xfrm>
            <a:prstGeom prst="rightArrow">
              <a:avLst>
                <a:gd name="adj1" fmla="val 50000"/>
                <a:gd name="adj2" fmla="val 35577"/>
              </a:avLst>
            </a:prstGeom>
            <a:solidFill>
              <a:srgbClr val="FFCC99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10275" name="Text Box 38"/>
            <p:cNvSpPr txBox="1">
              <a:spLocks noChangeArrowheads="1"/>
            </p:cNvSpPr>
            <p:nvPr/>
          </p:nvSpPr>
          <p:spPr bwMode="auto">
            <a:xfrm rot="16200000">
              <a:off x="-293" y="887"/>
              <a:ext cx="1088" cy="36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>
                  <a:solidFill>
                    <a:srgbClr val="002060"/>
                  </a:solidFill>
                </a:rPr>
                <a:t>Система</a:t>
              </a:r>
              <a:r>
                <a:rPr lang="ru-RU" sz="1600" dirty="0"/>
                <a:t> </a:t>
              </a:r>
              <a:r>
                <a:rPr lang="ru-RU" sz="1600" dirty="0">
                  <a:solidFill>
                    <a:srgbClr val="002060"/>
                  </a:solidFill>
                </a:rPr>
                <a:t>образования</a:t>
              </a:r>
            </a:p>
          </p:txBody>
        </p:sp>
        <p:sp>
          <p:nvSpPr>
            <p:cNvPr id="10276" name="Text Box 39"/>
            <p:cNvSpPr txBox="1">
              <a:spLocks noChangeArrowheads="1"/>
            </p:cNvSpPr>
            <p:nvPr/>
          </p:nvSpPr>
          <p:spPr bwMode="auto">
            <a:xfrm rot="16200000">
              <a:off x="-99" y="3370"/>
              <a:ext cx="635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>
                  <a:solidFill>
                    <a:srgbClr val="002060"/>
                  </a:solidFill>
                </a:rPr>
                <a:t>Ученик</a:t>
              </a:r>
            </a:p>
          </p:txBody>
        </p:sp>
        <p:sp>
          <p:nvSpPr>
            <p:cNvPr id="10277" name="Text Box 40"/>
            <p:cNvSpPr txBox="1">
              <a:spLocks noChangeArrowheads="1"/>
            </p:cNvSpPr>
            <p:nvPr/>
          </p:nvSpPr>
          <p:spPr bwMode="auto">
            <a:xfrm rot="16200000">
              <a:off x="-121" y="1850"/>
              <a:ext cx="680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>
                  <a:solidFill>
                    <a:srgbClr val="002060"/>
                  </a:solidFill>
                </a:rPr>
                <a:t>Школа</a:t>
              </a:r>
            </a:p>
          </p:txBody>
        </p:sp>
        <p:sp>
          <p:nvSpPr>
            <p:cNvPr id="10278" name="Text Box 41"/>
            <p:cNvSpPr txBox="1">
              <a:spLocks noChangeArrowheads="1"/>
            </p:cNvSpPr>
            <p:nvPr/>
          </p:nvSpPr>
          <p:spPr bwMode="auto">
            <a:xfrm rot="16200000">
              <a:off x="-53" y="2734"/>
              <a:ext cx="544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>
                  <a:solidFill>
                    <a:srgbClr val="002060"/>
                  </a:solidFill>
                </a:rPr>
                <a:t>Класс</a:t>
              </a:r>
            </a:p>
          </p:txBody>
        </p:sp>
        <p:sp>
          <p:nvSpPr>
            <p:cNvPr id="10279" name="Text Box 42"/>
            <p:cNvSpPr txBox="1">
              <a:spLocks noChangeArrowheads="1"/>
            </p:cNvSpPr>
            <p:nvPr/>
          </p:nvSpPr>
          <p:spPr bwMode="auto">
            <a:xfrm>
              <a:off x="431" y="3838"/>
              <a:ext cx="1224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000" tIns="36000" rIns="18000" bIns="360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>
                  <a:solidFill>
                    <a:srgbClr val="002060"/>
                  </a:solidFill>
                  <a:latin typeface="Arial Narrow" pitchFamily="34" charset="0"/>
                </a:rPr>
                <a:t>Чему могут научиться школьники?</a:t>
              </a:r>
            </a:p>
          </p:txBody>
        </p:sp>
        <p:sp>
          <p:nvSpPr>
            <p:cNvPr id="10280" name="Text Box 43"/>
            <p:cNvSpPr txBox="1">
              <a:spLocks noChangeArrowheads="1"/>
            </p:cNvSpPr>
            <p:nvPr/>
          </p:nvSpPr>
          <p:spPr bwMode="auto">
            <a:xfrm>
              <a:off x="4514" y="3838"/>
              <a:ext cx="1224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000" tIns="36000" rIns="18000" bIns="360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>
                  <a:solidFill>
                    <a:srgbClr val="002060"/>
                  </a:solidFill>
                  <a:latin typeface="Arial Narrow" pitchFamily="34" charset="0"/>
                </a:rPr>
                <a:t>Чему научились школьники?</a:t>
              </a:r>
            </a:p>
          </p:txBody>
        </p:sp>
        <p:sp>
          <p:nvSpPr>
            <p:cNvPr id="10281" name="Text Box 44"/>
            <p:cNvSpPr txBox="1">
              <a:spLocks noChangeArrowheads="1"/>
            </p:cNvSpPr>
            <p:nvPr/>
          </p:nvSpPr>
          <p:spPr bwMode="auto">
            <a:xfrm>
              <a:off x="1792" y="3838"/>
              <a:ext cx="1224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000" tIns="36000" rIns="18000" bIns="360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>
                  <a:solidFill>
                    <a:srgbClr val="002060"/>
                  </a:solidFill>
                  <a:latin typeface="Arial Narrow" pitchFamily="34" charset="0"/>
                </a:rPr>
                <a:t>Кто осуществляет обучение?</a:t>
              </a:r>
            </a:p>
          </p:txBody>
        </p:sp>
        <p:sp>
          <p:nvSpPr>
            <p:cNvPr id="10282" name="Text Box 45"/>
            <p:cNvSpPr txBox="1">
              <a:spLocks noChangeArrowheads="1"/>
            </p:cNvSpPr>
            <p:nvPr/>
          </p:nvSpPr>
          <p:spPr bwMode="auto">
            <a:xfrm>
              <a:off x="3244" y="3838"/>
              <a:ext cx="1224" cy="35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18000" tIns="36000" rIns="18000" bIns="36000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ru-RU" sz="1600" dirty="0">
                  <a:solidFill>
                    <a:srgbClr val="002060"/>
                  </a:solidFill>
                  <a:latin typeface="Arial Narrow" pitchFamily="34" charset="0"/>
                </a:rPr>
                <a:t>Как организовано обучение?</a:t>
              </a:r>
            </a:p>
          </p:txBody>
        </p:sp>
      </p:grp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9909" name="Rectangle 5"/>
          <p:cNvSpPr>
            <a:spLocks noChangeArrowheads="1"/>
          </p:cNvSpPr>
          <p:nvPr/>
        </p:nvSpPr>
        <p:spPr bwMode="auto">
          <a:xfrm>
            <a:off x="1676400" y="1792288"/>
            <a:ext cx="7010400" cy="26622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35921" dir="2700000" algn="ctr" rotWithShape="0">
              <a:srgbClr val="969696"/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379910" name="Rectangle 6"/>
          <p:cNvSpPr>
            <a:spLocks noChangeArrowheads="1"/>
          </p:cNvSpPr>
          <p:nvPr/>
        </p:nvSpPr>
        <p:spPr bwMode="auto">
          <a:xfrm>
            <a:off x="3900488" y="1970088"/>
            <a:ext cx="4481512" cy="2306637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45791" dir="3378596" algn="ctr" rotWithShape="0">
              <a:srgbClr val="C0C0C0"/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379911" name="Rectangle 7"/>
          <p:cNvSpPr>
            <a:spLocks noChangeArrowheads="1"/>
          </p:cNvSpPr>
          <p:nvPr/>
        </p:nvSpPr>
        <p:spPr bwMode="auto">
          <a:xfrm>
            <a:off x="6172200" y="2071688"/>
            <a:ext cx="2068513" cy="1890712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>
            <a:outerShdw dist="74053" dir="3542175" algn="ctr" rotWithShape="0">
              <a:srgbClr val="C0C0C0"/>
            </a:outerShdw>
          </a:effectLst>
        </p:spPr>
        <p:txBody>
          <a:bodyPr/>
          <a:lstStyle/>
          <a:p>
            <a:pPr>
              <a:defRPr/>
            </a:pPr>
            <a:endParaRPr lang="ru-RU">
              <a:latin typeface="Arial" charset="0"/>
            </a:endParaRPr>
          </a:p>
        </p:txBody>
      </p:sp>
      <p:sp>
        <p:nvSpPr>
          <p:cNvPr id="379912" name="AutoShape 8"/>
          <p:cNvSpPr>
            <a:spLocks noChangeArrowheads="1"/>
          </p:cNvSpPr>
          <p:nvPr/>
        </p:nvSpPr>
        <p:spPr bwMode="auto">
          <a:xfrm>
            <a:off x="6273800" y="3130550"/>
            <a:ext cx="1838325" cy="887413"/>
          </a:xfrm>
          <a:prstGeom prst="bevel">
            <a:avLst>
              <a:gd name="adj" fmla="val 5898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600"/>
              <a:t>Достигнутый уровень образования</a:t>
            </a:r>
          </a:p>
        </p:txBody>
      </p:sp>
      <p:sp>
        <p:nvSpPr>
          <p:cNvPr id="379913" name="AutoShape 9"/>
          <p:cNvSpPr>
            <a:spLocks noChangeArrowheads="1"/>
          </p:cNvSpPr>
          <p:nvPr/>
        </p:nvSpPr>
        <p:spPr bwMode="auto">
          <a:xfrm>
            <a:off x="4089400" y="3130550"/>
            <a:ext cx="1839912" cy="887413"/>
          </a:xfrm>
          <a:prstGeom prst="bevel">
            <a:avLst>
              <a:gd name="adj" fmla="val 5898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600"/>
              <a:t>Реализуемый уровень образования</a:t>
            </a:r>
          </a:p>
        </p:txBody>
      </p:sp>
      <p:sp>
        <p:nvSpPr>
          <p:cNvPr id="379914" name="AutoShape 10"/>
          <p:cNvSpPr>
            <a:spLocks noChangeArrowheads="1"/>
          </p:cNvSpPr>
          <p:nvPr/>
        </p:nvSpPr>
        <p:spPr bwMode="auto">
          <a:xfrm>
            <a:off x="1906587" y="3130550"/>
            <a:ext cx="1838325" cy="887413"/>
          </a:xfrm>
          <a:prstGeom prst="bevel">
            <a:avLst>
              <a:gd name="adj" fmla="val 5898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600"/>
              <a:t>Планируемый уровень образования</a:t>
            </a:r>
          </a:p>
        </p:txBody>
      </p:sp>
      <p:sp>
        <p:nvSpPr>
          <p:cNvPr id="379915" name="Text Box 11"/>
          <p:cNvSpPr txBox="1">
            <a:spLocks noChangeArrowheads="1"/>
          </p:cNvSpPr>
          <p:nvPr/>
        </p:nvSpPr>
        <p:spPr bwMode="auto">
          <a:xfrm>
            <a:off x="1917700" y="2074863"/>
            <a:ext cx="1952625" cy="79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600">
                <a:latin typeface="Times New Roman" panose="02020603050405020304" pitchFamily="18" charset="0"/>
              </a:rPr>
              <a:t>Показатели, характеризующие систему образования и страну в целом</a:t>
            </a:r>
          </a:p>
        </p:txBody>
      </p:sp>
      <p:sp>
        <p:nvSpPr>
          <p:cNvPr id="379916" name="Text Box 12"/>
          <p:cNvSpPr txBox="1">
            <a:spLocks noChangeArrowheads="1"/>
          </p:cNvSpPr>
          <p:nvPr/>
        </p:nvSpPr>
        <p:spPr bwMode="auto">
          <a:xfrm>
            <a:off x="4078287" y="2074863"/>
            <a:ext cx="2076450" cy="887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600">
                <a:latin typeface="Times New Roman" panose="02020603050405020304" pitchFamily="18" charset="0"/>
              </a:rPr>
              <a:t>Показатели, характеризующие школу и ее окружение, учебный процесс</a:t>
            </a:r>
          </a:p>
        </p:txBody>
      </p:sp>
      <p:sp>
        <p:nvSpPr>
          <p:cNvPr id="379917" name="Text Box 13"/>
          <p:cNvSpPr txBox="1">
            <a:spLocks noChangeArrowheads="1"/>
          </p:cNvSpPr>
          <p:nvPr/>
        </p:nvSpPr>
        <p:spPr bwMode="auto">
          <a:xfrm>
            <a:off x="6237287" y="2074863"/>
            <a:ext cx="1952625" cy="620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600" dirty="0">
                <a:latin typeface="Times New Roman" panose="02020603050405020304" pitchFamily="18" charset="0"/>
              </a:rPr>
              <a:t>Показатели, характеризующие ученика</a:t>
            </a:r>
          </a:p>
        </p:txBody>
      </p:sp>
      <p:sp>
        <p:nvSpPr>
          <p:cNvPr id="379918" name="AutoShape 14"/>
          <p:cNvSpPr>
            <a:spLocks noChangeArrowheads="1"/>
          </p:cNvSpPr>
          <p:nvPr/>
        </p:nvSpPr>
        <p:spPr bwMode="auto">
          <a:xfrm>
            <a:off x="5943600" y="3395663"/>
            <a:ext cx="344488" cy="3556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379919" name="AutoShape 15"/>
          <p:cNvSpPr>
            <a:spLocks noChangeArrowheads="1"/>
          </p:cNvSpPr>
          <p:nvPr/>
        </p:nvSpPr>
        <p:spPr bwMode="auto">
          <a:xfrm>
            <a:off x="3770312" y="3395663"/>
            <a:ext cx="344488" cy="355600"/>
          </a:xfrm>
          <a:prstGeom prst="rightArrow">
            <a:avLst>
              <a:gd name="adj1" fmla="val 50000"/>
              <a:gd name="adj2" fmla="val 250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/>
          </a:p>
        </p:txBody>
      </p:sp>
      <p:sp>
        <p:nvSpPr>
          <p:cNvPr id="379920" name="AutoShape 16"/>
          <p:cNvSpPr>
            <a:spLocks noChangeArrowheads="1"/>
          </p:cNvSpPr>
          <p:nvPr/>
        </p:nvSpPr>
        <p:spPr bwMode="auto">
          <a:xfrm>
            <a:off x="1790700" y="549275"/>
            <a:ext cx="2068512" cy="1331913"/>
          </a:xfrm>
          <a:prstGeom prst="downArrowCallout">
            <a:avLst>
              <a:gd name="adj1" fmla="val 36942"/>
              <a:gd name="adj2" fmla="val 34268"/>
              <a:gd name="adj3" fmla="val 12440"/>
              <a:gd name="adj4" fmla="val 71273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600" dirty="0">
                <a:latin typeface="Times New Roman" panose="02020603050405020304" pitchFamily="18" charset="0"/>
              </a:rPr>
              <a:t>Анкета для экспертов в области образования</a:t>
            </a:r>
          </a:p>
        </p:txBody>
      </p:sp>
      <p:sp>
        <p:nvSpPr>
          <p:cNvPr id="379921" name="AutoShape 17"/>
          <p:cNvSpPr>
            <a:spLocks noChangeArrowheads="1"/>
          </p:cNvSpPr>
          <p:nvPr/>
        </p:nvSpPr>
        <p:spPr bwMode="auto">
          <a:xfrm>
            <a:off x="4089400" y="549275"/>
            <a:ext cx="1839912" cy="1419225"/>
          </a:xfrm>
          <a:prstGeom prst="downArrowCallout">
            <a:avLst>
              <a:gd name="adj1" fmla="val 32411"/>
              <a:gd name="adj2" fmla="val 32411"/>
              <a:gd name="adj3" fmla="val 16667"/>
              <a:gd name="adj4" fmla="val 66667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600" dirty="0">
                <a:latin typeface="Times New Roman" panose="02020603050405020304" pitchFamily="18" charset="0"/>
              </a:rPr>
              <a:t>Анкета для администрации школы</a:t>
            </a:r>
          </a:p>
        </p:txBody>
      </p:sp>
      <p:sp>
        <p:nvSpPr>
          <p:cNvPr id="379922" name="AutoShape 18"/>
          <p:cNvSpPr>
            <a:spLocks noChangeArrowheads="1"/>
          </p:cNvSpPr>
          <p:nvPr/>
        </p:nvSpPr>
        <p:spPr bwMode="auto">
          <a:xfrm>
            <a:off x="6157912" y="549275"/>
            <a:ext cx="2068513" cy="1508125"/>
          </a:xfrm>
          <a:prstGeom prst="downArrowCallout">
            <a:avLst>
              <a:gd name="adj1" fmla="val 22961"/>
              <a:gd name="adj2" fmla="val 34289"/>
              <a:gd name="adj3" fmla="val 12301"/>
              <a:gd name="adj4" fmla="val 6263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endParaRPr lang="ru-RU" sz="1200">
              <a:latin typeface="Times New Roman" panose="02020603050405020304" pitchFamily="18" charset="0"/>
            </a:endParaRPr>
          </a:p>
          <a:p>
            <a:r>
              <a:rPr lang="ru-RU" sz="1600">
                <a:latin typeface="Times New Roman" panose="02020603050405020304" pitchFamily="18" charset="0"/>
              </a:rPr>
              <a:t>Анкета учащихся</a:t>
            </a:r>
          </a:p>
        </p:txBody>
      </p:sp>
      <p:sp>
        <p:nvSpPr>
          <p:cNvPr id="379923" name="AutoShape 19"/>
          <p:cNvSpPr>
            <a:spLocks noChangeArrowheads="1"/>
          </p:cNvSpPr>
          <p:nvPr/>
        </p:nvSpPr>
        <p:spPr bwMode="auto">
          <a:xfrm>
            <a:off x="690562" y="3949700"/>
            <a:ext cx="3727450" cy="2012950"/>
          </a:xfrm>
          <a:prstGeom prst="upArrowCallout">
            <a:avLst>
              <a:gd name="adj1" fmla="val 10253"/>
              <a:gd name="adj2" fmla="val 18294"/>
              <a:gd name="adj3" fmla="val 16639"/>
              <a:gd name="adj4" fmla="val 68435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lIns="0" tIns="0" rIns="0" bIns="0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r>
              <a:rPr lang="ru-RU" sz="1600">
                <a:latin typeface="Times New Roman" panose="02020603050405020304" pitchFamily="18" charset="0"/>
              </a:rPr>
              <a:t>1. Анализ программы и учебников.</a:t>
            </a:r>
          </a:p>
          <a:p>
            <a:pPr algn="l"/>
            <a:r>
              <a:rPr lang="ru-RU" sz="1600">
                <a:latin typeface="Times New Roman" panose="02020603050405020304" pitchFamily="18" charset="0"/>
              </a:rPr>
              <a:t>2. Анкета для экспертов по математическому и естественнонаучному образованию.</a:t>
            </a:r>
          </a:p>
          <a:p>
            <a:pPr algn="l"/>
            <a:r>
              <a:rPr lang="ru-RU" sz="1600">
                <a:latin typeface="Times New Roman" panose="02020603050405020304" pitchFamily="18" charset="0"/>
              </a:rPr>
              <a:t>3. Анализ международного банка заданий.</a:t>
            </a:r>
          </a:p>
        </p:txBody>
      </p:sp>
      <p:sp>
        <p:nvSpPr>
          <p:cNvPr id="379924" name="AutoShape 20"/>
          <p:cNvSpPr>
            <a:spLocks noChangeArrowheads="1"/>
          </p:cNvSpPr>
          <p:nvPr/>
        </p:nvSpPr>
        <p:spPr bwMode="auto">
          <a:xfrm>
            <a:off x="4510087" y="4017963"/>
            <a:ext cx="1724025" cy="1296987"/>
          </a:xfrm>
          <a:prstGeom prst="upArrowCallout">
            <a:avLst>
              <a:gd name="adj1" fmla="val 21699"/>
              <a:gd name="adj2" fmla="val 23293"/>
              <a:gd name="adj3" fmla="val 16032"/>
              <a:gd name="adj4" fmla="val 56088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l"/>
            <a:endParaRPr lang="ru-RU" sz="1400" dirty="0">
              <a:latin typeface="Times New Roman" panose="02020603050405020304" pitchFamily="18" charset="0"/>
            </a:endParaRPr>
          </a:p>
          <a:p>
            <a:r>
              <a:rPr lang="ru-RU" sz="1600" dirty="0">
                <a:latin typeface="Times New Roman" panose="02020603050405020304" pitchFamily="18" charset="0"/>
              </a:rPr>
              <a:t>Анкета для учителя</a:t>
            </a:r>
          </a:p>
        </p:txBody>
      </p:sp>
      <p:sp>
        <p:nvSpPr>
          <p:cNvPr id="379925" name="AutoShape 21"/>
          <p:cNvSpPr>
            <a:spLocks noChangeArrowheads="1"/>
          </p:cNvSpPr>
          <p:nvPr/>
        </p:nvSpPr>
        <p:spPr bwMode="auto">
          <a:xfrm>
            <a:off x="6732587" y="4010025"/>
            <a:ext cx="1738313" cy="1665288"/>
          </a:xfrm>
          <a:prstGeom prst="upArrowCallout">
            <a:avLst>
              <a:gd name="adj1" fmla="val 14440"/>
              <a:gd name="adj2" fmla="val 18292"/>
              <a:gd name="adj3" fmla="val 16032"/>
              <a:gd name="adj4" fmla="val 65394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sz="1600">
                <a:latin typeface="Times New Roman" panose="02020603050405020304" pitchFamily="18" charset="0"/>
              </a:rPr>
              <a:t>Инструментарий для оценки учебных достижений</a:t>
            </a:r>
          </a:p>
        </p:txBody>
      </p:sp>
      <p:sp>
        <p:nvSpPr>
          <p:cNvPr id="19" name="Title 1"/>
          <p:cNvSpPr txBox="1">
            <a:spLocks/>
          </p:cNvSpPr>
          <p:nvPr/>
        </p:nvSpPr>
        <p:spPr bwMode="auto">
          <a:xfrm>
            <a:off x="990600" y="152400"/>
            <a:ext cx="8077200" cy="4423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3000" b="1" kern="0" baseline="30000" dirty="0" smtClean="0">
                <a:solidFill>
                  <a:srgbClr val="3B5A79"/>
                </a:solidFill>
                <a:latin typeface="+mj-lt"/>
              </a:rPr>
              <a:t>Концептуальная модель исследования </a:t>
            </a:r>
            <a:r>
              <a:rPr kumimoji="0" lang="en-US" sz="3000" b="1" i="0" u="none" strike="noStrike" kern="0" cap="none" spc="0" normalizeH="0" baseline="30000" noProof="0" dirty="0" smtClean="0">
                <a:ln>
                  <a:noFill/>
                </a:ln>
                <a:solidFill>
                  <a:srgbClr val="3B5A79"/>
                </a:solidFill>
                <a:effectLst/>
                <a:uLnTx/>
                <a:uFillTx/>
                <a:latin typeface="+mj-lt"/>
                <a:ea typeface="ＭＳ Ｐゴシック" charset="-128"/>
                <a:cs typeface="ＭＳ Ｐゴシック" charset="-128"/>
              </a:rPr>
              <a:t>TIMSS </a:t>
            </a:r>
          </a:p>
        </p:txBody>
      </p:sp>
    </p:spTree>
    <p:extLst>
      <p:ext uri="{BB962C8B-B14F-4D97-AF65-F5344CB8AC3E}">
        <p14:creationId xmlns="" xmlns:p14="http://schemas.microsoft.com/office/powerpoint/2010/main" val="139138003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799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799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799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799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799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79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799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799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79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799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799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79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99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799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79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799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799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799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79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79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79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799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799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79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79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79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379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799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799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3799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3799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3799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379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799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3799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379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 nodeType="clickPar">
                      <p:stCondLst>
                        <p:cond delay="indefinite"/>
                      </p:stCondLst>
                      <p:childTnLst>
                        <p:par>
                          <p:cTn id="8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3799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3799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3799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 nodeType="clickPar">
                      <p:stCondLst>
                        <p:cond delay="indefinite"/>
                      </p:stCondLst>
                      <p:childTnLst>
                        <p:par>
                          <p:cTn id="9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3799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3799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3799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799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799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379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 nodeType="clickPar">
                      <p:stCondLst>
                        <p:cond delay="indefinite"/>
                      </p:stCondLst>
                      <p:childTnLst>
                        <p:par>
                          <p:cTn id="10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799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799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379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 nodeType="clickPar">
                      <p:stCondLst>
                        <p:cond delay="indefinite"/>
                      </p:stCondLst>
                      <p:childTnLst>
                        <p:par>
                          <p:cTn id="1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99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3799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3799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799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9909" grpId="0" animBg="1"/>
      <p:bldP spid="379910" grpId="0" animBg="1"/>
      <p:bldP spid="379911" grpId="0" animBg="1"/>
      <p:bldP spid="379912" grpId="0" animBg="1"/>
      <p:bldP spid="379913" grpId="0" animBg="1"/>
      <p:bldP spid="379914" grpId="0" animBg="1"/>
      <p:bldP spid="379915" grpId="0"/>
      <p:bldP spid="379916" grpId="0"/>
      <p:bldP spid="379917" grpId="0"/>
      <p:bldP spid="379918" grpId="0" animBg="1"/>
      <p:bldP spid="379919" grpId="0" animBg="1"/>
      <p:bldP spid="379920" grpId="0" animBg="1"/>
      <p:bldP spid="379921" grpId="0" animBg="1"/>
      <p:bldP spid="379922" grpId="0" animBg="1"/>
      <p:bldP spid="379923" grpId="0" animBg="1"/>
      <p:bldP spid="379924" grpId="0" animBg="1"/>
      <p:bldP spid="3799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152400"/>
            <a:ext cx="7667625" cy="685800"/>
          </a:xfrm>
        </p:spPr>
        <p:txBody>
          <a:bodyPr/>
          <a:lstStyle/>
          <a:p>
            <a:pPr algn="ctr" eaLnBrk="1" hangingPunct="1"/>
            <a:r>
              <a:rPr lang="ru-RU" dirty="0" smtClean="0"/>
              <a:t>Что включает в себя инструментарий </a:t>
            </a:r>
            <a:r>
              <a:rPr lang="en-US" dirty="0" smtClean="0"/>
              <a:t>TIMSS</a:t>
            </a:r>
            <a:r>
              <a:rPr lang="ru-RU" dirty="0" smtClean="0"/>
              <a:t>?</a:t>
            </a:r>
          </a:p>
        </p:txBody>
      </p:sp>
      <p:sp>
        <p:nvSpPr>
          <p:cNvPr id="487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14413" y="1295400"/>
            <a:ext cx="7878762" cy="45021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	В инструментарий исследования входят:</a:t>
            </a:r>
          </a:p>
          <a:p>
            <a:pPr eaLnBrk="1" hangingPunct="1"/>
            <a:r>
              <a:rPr lang="ru-RU" dirty="0" smtClean="0"/>
              <a:t>Тетради с заданиями по математике и естествознанию, позволяющие определить достигнутый уровень образования</a:t>
            </a:r>
          </a:p>
          <a:p>
            <a:pPr eaLnBrk="1" hangingPunct="1"/>
            <a:r>
              <a:rPr lang="ru-RU" dirty="0" smtClean="0"/>
              <a:t>Анкеты</a:t>
            </a:r>
            <a:r>
              <a:rPr lang="en-US" dirty="0" smtClean="0"/>
              <a:t> </a:t>
            </a:r>
            <a:r>
              <a:rPr lang="ru-RU" dirty="0" smtClean="0"/>
              <a:t>для сбора информации о том, в каких условиях проходит обучение</a:t>
            </a:r>
          </a:p>
        </p:txBody>
      </p:sp>
    </p:spTree>
    <p:extLst>
      <p:ext uri="{BB962C8B-B14F-4D97-AF65-F5344CB8AC3E}">
        <p14:creationId xmlns="" xmlns:p14="http://schemas.microsoft.com/office/powerpoint/2010/main" val="18685949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7427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>
          <a:xfrm>
            <a:off x="900113" y="152400"/>
            <a:ext cx="7667625" cy="685800"/>
          </a:xfrm>
        </p:spPr>
        <p:txBody>
          <a:bodyPr/>
          <a:lstStyle/>
          <a:p>
            <a:pPr algn="ctr" eaLnBrk="1" hangingPunct="1"/>
            <a:r>
              <a:rPr lang="ru-RU" dirty="0" smtClean="0"/>
              <a:t>Что включает в себя инструментарий </a:t>
            </a:r>
            <a:r>
              <a:rPr lang="en-US" dirty="0" smtClean="0"/>
              <a:t>TIMSS</a:t>
            </a:r>
            <a:r>
              <a:rPr lang="ru-RU" dirty="0" smtClean="0"/>
              <a:t>?</a:t>
            </a:r>
          </a:p>
        </p:txBody>
      </p:sp>
      <p:sp>
        <p:nvSpPr>
          <p:cNvPr id="4874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14413" y="1295400"/>
            <a:ext cx="7878762" cy="4502150"/>
          </a:xfrm>
        </p:spPr>
        <p:txBody>
          <a:bodyPr/>
          <a:lstStyle/>
          <a:p>
            <a:pPr eaLnBrk="1" hangingPunct="1">
              <a:buFontTx/>
              <a:buNone/>
            </a:pPr>
            <a:r>
              <a:rPr lang="ru-RU" dirty="0" smtClean="0"/>
              <a:t>	В инструментарий исследования входят:</a:t>
            </a:r>
          </a:p>
          <a:p>
            <a:r>
              <a:rPr lang="ru-RU" dirty="0" smtClean="0"/>
              <a:t>Руководства (по </a:t>
            </a:r>
            <a:r>
              <a:rPr lang="ru-RU" dirty="0"/>
              <a:t>организации </a:t>
            </a:r>
            <a:r>
              <a:rPr lang="ru-RU" dirty="0" smtClean="0"/>
              <a:t>исследования </a:t>
            </a:r>
            <a:r>
              <a:rPr lang="ru-RU" dirty="0"/>
              <a:t>в </a:t>
            </a:r>
            <a:r>
              <a:rPr lang="ru-RU" dirty="0" smtClean="0"/>
              <a:t>стране, для Школьных координаторов, по проведению тестирования, по проверке заданий со свободно-конструируемыми ответами)</a:t>
            </a:r>
          </a:p>
          <a:p>
            <a:r>
              <a:rPr lang="ru-RU" dirty="0" smtClean="0"/>
              <a:t>Программное обеспечение</a:t>
            </a:r>
            <a:r>
              <a:rPr lang="en-US" dirty="0" smtClean="0"/>
              <a:t> </a:t>
            </a:r>
            <a:r>
              <a:rPr lang="ru-RU" dirty="0" smtClean="0"/>
              <a:t>(по формированию выборки классов, подготовке материалов исследования, вводу данных, для анализа результатов исследования)</a:t>
            </a:r>
          </a:p>
        </p:txBody>
      </p:sp>
    </p:spTree>
    <p:extLst>
      <p:ext uri="{BB962C8B-B14F-4D97-AF65-F5344CB8AC3E}">
        <p14:creationId xmlns="" xmlns:p14="http://schemas.microsoft.com/office/powerpoint/2010/main" val="14726625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7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74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74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7427" grpId="0" autoUpdateAnimBg="0"/>
    </p:bldLst>
  </p:timing>
</p:sld>
</file>

<file path=ppt/theme/theme1.xml><?xml version="1.0" encoding="utf-8"?>
<a:theme xmlns:a="http://schemas.openxmlformats.org/drawingml/2006/main" name="1_TIMSS-PIRLS">
  <a:themeElements>
    <a:clrScheme name="TIMSS-PIRL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MSS-PIRL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lnDef>
  </a:objectDefaults>
  <a:extraClrSchemeLst>
    <a:extraClrScheme>
      <a:clrScheme name="TIMSS-PIRL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TIMSS-PIRLS">
  <a:themeElements>
    <a:clrScheme name="TIMSS-PIRL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MSS-PIRL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lnDef>
  </a:objectDefaults>
  <a:extraClrSchemeLst>
    <a:extraClrScheme>
      <a:clrScheme name="TIMSS-PIRL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6_TIMSS-PIRLS">
  <a:themeElements>
    <a:clrScheme name="TIMSS-PIRL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MSS-PIRL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lnDef>
  </a:objectDefaults>
  <a:extraClrSchemeLst>
    <a:extraClrScheme>
      <a:clrScheme name="TIMSS-PIRL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7_TIMSS-PIRLS">
  <a:themeElements>
    <a:clrScheme name="TIMSS-PIRL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MSS-PIRL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lnDef>
  </a:objectDefaults>
  <a:extraClrSchemeLst>
    <a:extraClrScheme>
      <a:clrScheme name="TIMSS-PIRL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2_TIMSS-PIRLS">
  <a:themeElements>
    <a:clrScheme name="TIMSS-PIRLS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TIMSS-PIRLS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" pitchFamily="84" charset="0"/>
          </a:defRPr>
        </a:defPPr>
      </a:lstStyle>
    </a:lnDef>
  </a:objectDefaults>
  <a:extraClrSchemeLst>
    <a:extraClrScheme>
      <a:clrScheme name="TIMSS-PIRLS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TIMSS-PIRLS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TIMSS-PIRLS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6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2018</TotalTime>
  <Words>952</Words>
  <Application>Microsoft Office PowerPoint</Application>
  <PresentationFormat>Экран (4:3)</PresentationFormat>
  <Paragraphs>223</Paragraphs>
  <Slides>44</Slides>
  <Notes>3</Notes>
  <HiddenSlides>0</HiddenSlides>
  <MMClips>0</MMClips>
  <ScaleCrop>false</ScaleCrop>
  <HeadingPairs>
    <vt:vector size="4" baseType="variant">
      <vt:variant>
        <vt:lpstr>Тема</vt:lpstr>
      </vt:variant>
      <vt:variant>
        <vt:i4>5</vt:i4>
      </vt:variant>
      <vt:variant>
        <vt:lpstr>Заголовки слайдов</vt:lpstr>
      </vt:variant>
      <vt:variant>
        <vt:i4>44</vt:i4>
      </vt:variant>
    </vt:vector>
  </HeadingPairs>
  <TitlesOfParts>
    <vt:vector size="49" baseType="lpstr">
      <vt:lpstr>1_TIMSS-PIRLS</vt:lpstr>
      <vt:lpstr>3_TIMSS-PIRLS</vt:lpstr>
      <vt:lpstr>6_TIMSS-PIRLS</vt:lpstr>
      <vt:lpstr>7_TIMSS-PIRLS</vt:lpstr>
      <vt:lpstr>2_TIMSS-PIRLS</vt:lpstr>
      <vt:lpstr>Организация и проведение международного исследования  TIMSS-2019 в России</vt:lpstr>
      <vt:lpstr>Слайд 2</vt:lpstr>
      <vt:lpstr>Цели исследования TIMSS  (4 и 8 класс)</vt:lpstr>
      <vt:lpstr>Слайд 4</vt:lpstr>
      <vt:lpstr>Модель системы образования IEA</vt:lpstr>
      <vt:lpstr>Модель образовательных возможностей TIMSS </vt:lpstr>
      <vt:lpstr>Слайд 7</vt:lpstr>
      <vt:lpstr>Что включает в себя инструментарий TIMSS?</vt:lpstr>
      <vt:lpstr>Что включает в себя инструментарий TIMSS?</vt:lpstr>
      <vt:lpstr>Основные изменения теста  TIMSS 2019 (4 и 8 классы)</vt:lpstr>
      <vt:lpstr>Инструментарий для оценки учебных достижений в исследовании TIMSS 2019  (4 и 8 класс)</vt:lpstr>
      <vt:lpstr>Слайд 12</vt:lpstr>
      <vt:lpstr>Слайд 13</vt:lpstr>
      <vt:lpstr>Примеры заданий разного формата, используемых в тесте  TIMSS-2019  (задания, приведенные в инструкции)</vt:lpstr>
      <vt:lpstr>Два типа заданий</vt:lpstr>
      <vt:lpstr>Примеры заданий</vt:lpstr>
      <vt:lpstr>Примеры заданий</vt:lpstr>
      <vt:lpstr>Примеры заданий</vt:lpstr>
      <vt:lpstr>Примеры заданий</vt:lpstr>
      <vt:lpstr>Примеры заданий</vt:lpstr>
      <vt:lpstr>Задания в области решения проблем и исследовательской деятельности</vt:lpstr>
      <vt:lpstr>Пример задания из области решения проблем (естествознание 8 класс)</vt:lpstr>
      <vt:lpstr>Пример задания из области решения проблем</vt:lpstr>
      <vt:lpstr>Пример задания из области решения проблем</vt:lpstr>
      <vt:lpstr>Пример задания из области решения проблем</vt:lpstr>
      <vt:lpstr>Пример задания из области решения проблем</vt:lpstr>
      <vt:lpstr>Анкеты</vt:lpstr>
      <vt:lpstr>Анкета для специалистов в области образования</vt:lpstr>
      <vt:lpstr>Анкета для администрации</vt:lpstr>
      <vt:lpstr>Анкета для учителей</vt:lpstr>
      <vt:lpstr>Анкета для учащихся</vt:lpstr>
      <vt:lpstr>Анкета для родителей  (4 класс)</vt:lpstr>
      <vt:lpstr>Проведение методики ОЭСР « Анкетные опросы для целей повышения качества среды обучения»</vt:lpstr>
      <vt:lpstr>Слайд 34</vt:lpstr>
      <vt:lpstr>Два направления исследования  TIMSS-2019</vt:lpstr>
      <vt:lpstr>Подготовка образовательных организаций к проведению исследования TIMSS-2019</vt:lpstr>
      <vt:lpstr>Слайд 37</vt:lpstr>
      <vt:lpstr>Слайд 38</vt:lpstr>
      <vt:lpstr>Слайд 39</vt:lpstr>
      <vt:lpstr>Слайд 40</vt:lpstr>
      <vt:lpstr>Демонстрационные тетради </vt:lpstr>
      <vt:lpstr>Слайд 42</vt:lpstr>
      <vt:lpstr>Проведение вебинаров для образовательных организаций</vt:lpstr>
      <vt:lpstr>Спасибо за внимание!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Организация участия регионов в исследовании TIMSS 2019</dc:title>
  <dc:creator>Elena Smirnova</dc:creator>
  <cp:lastModifiedBy>Asus</cp:lastModifiedBy>
  <cp:revision>45</cp:revision>
  <dcterms:created xsi:type="dcterms:W3CDTF">2018-03-27T11:45:19Z</dcterms:created>
  <dcterms:modified xsi:type="dcterms:W3CDTF">2019-04-04T03:21:46Z</dcterms:modified>
</cp:coreProperties>
</file>