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0" r:id="rId2"/>
  </p:sldMasterIdLst>
  <p:notesMasterIdLst>
    <p:notesMasterId r:id="rId36"/>
  </p:notesMasterIdLst>
  <p:sldIdLst>
    <p:sldId id="735" r:id="rId3"/>
    <p:sldId id="648" r:id="rId4"/>
    <p:sldId id="1100" r:id="rId5"/>
    <p:sldId id="284" r:id="rId6"/>
    <p:sldId id="1101" r:id="rId7"/>
    <p:sldId id="1069" r:id="rId8"/>
    <p:sldId id="257" r:id="rId9"/>
    <p:sldId id="361" r:id="rId10"/>
    <p:sldId id="731" r:id="rId11"/>
    <p:sldId id="291" r:id="rId12"/>
    <p:sldId id="650" r:id="rId13"/>
    <p:sldId id="720" r:id="rId14"/>
    <p:sldId id="721" r:id="rId15"/>
    <p:sldId id="722" r:id="rId16"/>
    <p:sldId id="723" r:id="rId17"/>
    <p:sldId id="725" r:id="rId18"/>
    <p:sldId id="726" r:id="rId19"/>
    <p:sldId id="727" r:id="rId20"/>
    <p:sldId id="728" r:id="rId21"/>
    <p:sldId id="729" r:id="rId22"/>
    <p:sldId id="730" r:id="rId23"/>
    <p:sldId id="718" r:id="rId24"/>
    <p:sldId id="1103" r:id="rId25"/>
    <p:sldId id="1111" r:id="rId26"/>
    <p:sldId id="1105" r:id="rId27"/>
    <p:sldId id="1107" r:id="rId28"/>
    <p:sldId id="1104" r:id="rId29"/>
    <p:sldId id="1102" r:id="rId30"/>
    <p:sldId id="1106" r:id="rId31"/>
    <p:sldId id="1110" r:id="rId32"/>
    <p:sldId id="1108" r:id="rId33"/>
    <p:sldId id="1109" r:id="rId34"/>
    <p:sldId id="72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3E1991C-6218-4C44-B475-9A450A15689A}" type="datetimeFigureOut">
              <a:rPr lang="ru-RU"/>
              <a:pPr>
                <a:defRPr/>
              </a:pPr>
              <a:t>05.04.2019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D7E177F-FF12-470E-B4FB-17122B020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Times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21B374-39D1-4925-B04A-C6BB9FA66B6E}" type="slidenum">
              <a:rPr lang="en-US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ＭＳ Ｐゴシック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>
              <a:solidFill>
                <a:srgbClr val="000000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65826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53BAF8-FAC7-4BE7-8A52-FC90FB410C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9FF372-542A-4563-81B1-D54969D6D4E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399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82D560-1CBF-4433-9EFE-81165F03E6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351D8F-6ABE-434B-AE2A-89E7261CAB3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2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2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1B0F6A5-097B-4FEE-8766-EC795A52831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6148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defRPr>
            </a:lvl1pPr>
          </a:lstStyle>
          <a:p>
            <a:pPr>
              <a:defRPr/>
            </a:pPr>
            <a:fld id="{DD4F3C24-E8FD-4F1A-B595-36B60ABD96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9" name="Picture 1" descr="T19 + eTIMTemplatePP smallTIMSS copy copy.jp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-106363"/>
            <a:ext cx="9144000" cy="699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defRPr>
            </a:lvl1pPr>
          </a:lstStyle>
          <a:p>
            <a:pPr>
              <a:defRPr/>
            </a:pPr>
            <a:fld id="{D7D2A26B-4524-4112-A1AB-07FAD5482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3317" name="Picture 1" descr="T19 + eTIMTemplatePP smallTIMSS copy copy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-106363"/>
            <a:ext cx="9144000" cy="699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ctrTitle"/>
          </p:nvPr>
        </p:nvSpPr>
        <p:spPr>
          <a:xfrm>
            <a:off x="358775" y="1731963"/>
            <a:ext cx="8497888" cy="1995487"/>
          </a:xfrm>
          <a:effectLst>
            <a:outerShdw blurRad="50800" dist="63500" dir="2700000" algn="tl" rotWithShape="0">
              <a:schemeClr val="bg1">
                <a:alpha val="7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Международные сравнительные исследования качества образования. Исследование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TIMSS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08513"/>
            <a:ext cx="7521575" cy="1027112"/>
          </a:xfrm>
        </p:spPr>
        <p:txBody>
          <a:bodyPr>
            <a:normAutofit/>
          </a:bodyPr>
          <a:lstStyle/>
          <a:p>
            <a:pPr algn="r">
              <a:lnSpc>
                <a:spcPct val="80000"/>
              </a:lnSpc>
            </a:pPr>
            <a:r>
              <a:rPr lang="ru-RU" sz="2800">
                <a:latin typeface="Times New Roman" pitchFamily="18" charset="0"/>
                <a:ea typeface="ＭＳ Ｐゴシック"/>
                <a:cs typeface="Times New Roman" pitchFamily="18" charset="0"/>
              </a:rPr>
              <a:t>Рыдзе Оксана Анатольевна, к.п.н.,</a:t>
            </a:r>
          </a:p>
          <a:p>
            <a:pPr algn="r">
              <a:lnSpc>
                <a:spcPct val="80000"/>
              </a:lnSpc>
            </a:pPr>
            <a:r>
              <a:rPr lang="ru-RU" sz="2800">
                <a:latin typeface="Times New Roman" pitchFamily="18" charset="0"/>
                <a:ea typeface="ＭＳ Ｐゴシック"/>
                <a:cs typeface="Times New Roman" pitchFamily="18" charset="0"/>
              </a:rPr>
              <a:t>Краснянская Клара Алексеевна, к.п.н. </a:t>
            </a:r>
            <a:endParaRPr lang="en-US" sz="1900"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grpSp>
        <p:nvGrpSpPr>
          <p:cNvPr id="27651" name="Группа 3"/>
          <p:cNvGrpSpPr>
            <a:grpSpLocks/>
          </p:cNvGrpSpPr>
          <p:nvPr/>
        </p:nvGrpSpPr>
        <p:grpSpPr bwMode="auto">
          <a:xfrm>
            <a:off x="207963" y="284163"/>
            <a:ext cx="1763712" cy="1311275"/>
            <a:chOff x="7236295" y="51470"/>
            <a:chExt cx="1763961" cy="1311532"/>
          </a:xfrm>
        </p:grpSpPr>
        <p:pic>
          <p:nvPicPr>
            <p:cNvPr id="27652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TextBox 5"/>
            <p:cNvSpPr txBox="1">
              <a:spLocks noChangeArrowheads="1"/>
            </p:cNvSpPr>
            <p:nvPr/>
          </p:nvSpPr>
          <p:spPr bwMode="auto">
            <a:xfrm>
              <a:off x="7236295" y="1101392"/>
              <a:ext cx="1763961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100" b="1"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2186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307975" y="685800"/>
            <a:ext cx="8531225" cy="1143000"/>
          </a:xfrm>
        </p:spPr>
        <p:txBody>
          <a:bodyPr/>
          <a:lstStyle/>
          <a:p>
            <a:pPr algn="ctr"/>
            <a:r>
              <a:rPr lang="ru-RU">
                <a:ea typeface="ＭＳ Ｐゴシック"/>
                <a:cs typeface="ＭＳ Ｐゴシック"/>
              </a:rPr>
              <a:t>Основные изменения теста </a:t>
            </a:r>
            <a:br>
              <a:rPr lang="ru-RU">
                <a:ea typeface="ＭＳ Ｐゴシック"/>
                <a:cs typeface="ＭＳ Ｐゴシック"/>
              </a:rPr>
            </a:br>
            <a:r>
              <a:rPr lang="en-US">
                <a:ea typeface="ＭＳ Ｐゴシック"/>
                <a:cs typeface="ＭＳ Ｐゴシック"/>
              </a:rPr>
              <a:t>TIMSS</a:t>
            </a:r>
            <a:r>
              <a:rPr lang="ru-RU">
                <a:ea typeface="ＭＳ Ｐゴシック"/>
                <a:cs typeface="ＭＳ Ｐゴシック"/>
              </a:rPr>
              <a:t> 2019 (4 и 8 классы)</a:t>
            </a:r>
          </a:p>
        </p:txBody>
      </p:sp>
      <p:pic>
        <p:nvPicPr>
          <p:cNvPr id="3072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1550" y="1828800"/>
            <a:ext cx="276066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209550" y="1700213"/>
            <a:ext cx="5729288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itchFamily="34" charset="0"/>
                <a:ea typeface="ＭＳ Ｐゴシック"/>
                <a:cs typeface="ＭＳ Ｐゴシック"/>
              </a:rPr>
              <a:t>Переход на компьютерную платформу</a:t>
            </a:r>
            <a:endParaRPr lang="en-US" sz="2400" dirty="0">
              <a:solidFill>
                <a:srgbClr val="000000"/>
              </a:solidFill>
              <a:latin typeface="Tahoma" pitchFamily="34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itchFamily="34" charset="0"/>
                <a:ea typeface="ＭＳ Ｐゴシック"/>
                <a:cs typeface="ＭＳ Ｐゴシック"/>
              </a:rPr>
              <a:t>Появление заданий в области решения проблем и исследовательской деятельности</a:t>
            </a:r>
            <a:endParaRPr lang="en-US" sz="2400" dirty="0">
              <a:solidFill>
                <a:srgbClr val="000000"/>
              </a:solidFill>
              <a:latin typeface="Tahoma" pitchFamily="34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itchFamily="34" charset="0"/>
                <a:ea typeface="ＭＳ Ｐゴシック"/>
                <a:cs typeface="ＭＳ Ｐゴシック"/>
              </a:rPr>
              <a:t>Расширение спектра оцениваемых умений</a:t>
            </a:r>
            <a:endParaRPr lang="en-US" sz="2400" dirty="0">
              <a:solidFill>
                <a:srgbClr val="000000"/>
              </a:solidFill>
              <a:latin typeface="Tahoma" pitchFamily="34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itchFamily="34" charset="0"/>
                <a:ea typeface="ＭＳ Ｐゴシック"/>
                <a:cs typeface="ＭＳ Ｐゴシック"/>
              </a:rPr>
              <a:t>Введение новых типов и форматов заданий</a:t>
            </a: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itchFamily="34" charset="0"/>
                <a:ea typeface="ＭＳ Ｐゴシック"/>
                <a:cs typeface="ＭＳ Ｐゴシック"/>
              </a:rPr>
              <a:t>Уменьшение доли заданий, проверяемых экспертами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066800" y="476250"/>
            <a:ext cx="7772400" cy="1143000"/>
          </a:xfrm>
        </p:spPr>
        <p:txBody>
          <a:bodyPr/>
          <a:lstStyle/>
          <a:p>
            <a:pPr algn="ctr"/>
            <a:r>
              <a:rPr lang="ru-RU">
                <a:ea typeface="ＭＳ Ｐゴシック"/>
                <a:cs typeface="ＭＳ Ｐゴシック"/>
              </a:rPr>
              <a:t>Оценка результатов</a:t>
            </a:r>
            <a:br>
              <a:rPr lang="ru-RU">
                <a:ea typeface="ＭＳ Ｐゴシック"/>
                <a:cs typeface="ＭＳ Ｐゴシック"/>
              </a:rPr>
            </a:br>
            <a:r>
              <a:rPr lang="ru-RU">
                <a:ea typeface="ＭＳ Ｐゴシック"/>
                <a:cs typeface="ＭＳ Ｐゴシック"/>
              </a:rPr>
              <a:t> </a:t>
            </a:r>
            <a:r>
              <a:rPr lang="en-US">
                <a:ea typeface="ＭＳ Ｐゴシック"/>
                <a:cs typeface="ＭＳ Ｐゴシック"/>
              </a:rPr>
              <a:t>TIMSS</a:t>
            </a:r>
            <a:r>
              <a:rPr lang="ru-RU">
                <a:ea typeface="ＭＳ Ｐゴシック"/>
                <a:cs typeface="ＭＳ Ｐゴシック"/>
              </a:rPr>
              <a:t> 2019</a:t>
            </a:r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684213" y="1884363"/>
            <a:ext cx="8154987" cy="2976562"/>
          </a:xfrm>
        </p:spPr>
        <p:txBody>
          <a:bodyPr/>
          <a:lstStyle/>
          <a:p>
            <a:r>
              <a:rPr lang="ru-RU" sz="2200">
                <a:ea typeface="ＭＳ Ｐゴシック"/>
                <a:cs typeface="ＭＳ Ｐゴシック"/>
              </a:rPr>
              <a:t>Оценка новых заданий (в т.ч. в области решения проблем и исследовательской деятельности). </a:t>
            </a:r>
          </a:p>
          <a:p>
            <a:r>
              <a:rPr lang="ru-RU" sz="2200">
                <a:ea typeface="ＭＳ Ｐゴシック"/>
                <a:cs typeface="ＭＳ Ｐゴシック"/>
              </a:rPr>
              <a:t>Оценка заданий на материале, который не изучается в курсах 1-4 и 1-8. </a:t>
            </a:r>
          </a:p>
          <a:p>
            <a:r>
              <a:rPr lang="ru-RU" sz="2200">
                <a:ea typeface="ＭＳ Ｐゴシック"/>
                <a:cs typeface="ＭＳ Ｐゴシック"/>
              </a:rPr>
              <a:t>Специфика оценки заданий с развернутым ответом.</a:t>
            </a: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1001713" y="631825"/>
            <a:ext cx="7772400" cy="457200"/>
          </a:xfrm>
        </p:spPr>
        <p:txBody>
          <a:bodyPr/>
          <a:lstStyle/>
          <a:p>
            <a:r>
              <a:rPr lang="ru-RU" sz="1800">
                <a:ea typeface="ＭＳ Ｐゴシック"/>
                <a:cs typeface="ＭＳ Ｐゴシック"/>
              </a:rPr>
              <a:t>Сад Лили</a:t>
            </a:r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0750" y="1214438"/>
            <a:ext cx="4143375" cy="4672012"/>
          </a:xfrm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793750" y="1090613"/>
            <a:ext cx="3309938" cy="2743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000000"/>
                </a:solidFill>
              </a:rPr>
              <a:t>Ты собираешься помочь </a:t>
            </a:r>
          </a:p>
          <a:p>
            <a:r>
              <a:rPr lang="ru-RU">
                <a:solidFill>
                  <a:srgbClr val="000000"/>
                </a:solidFill>
              </a:rPr>
              <a:t>Лиле спланировать </a:t>
            </a:r>
          </a:p>
          <a:p>
            <a:r>
              <a:rPr lang="ru-RU">
                <a:solidFill>
                  <a:srgbClr val="000000"/>
                </a:solidFill>
              </a:rPr>
              <a:t>форму её сада для цветов. </a:t>
            </a:r>
          </a:p>
          <a:p>
            <a:r>
              <a:rPr lang="ru-RU">
                <a:solidFill>
                  <a:srgbClr val="000000"/>
                </a:solidFill>
              </a:rPr>
              <a:t>Лиля купит ящики с цветами </a:t>
            </a:r>
          </a:p>
          <a:p>
            <a:r>
              <a:rPr lang="ru-RU">
                <a:solidFill>
                  <a:srgbClr val="000000"/>
                </a:solidFill>
              </a:rPr>
              <a:t>и поставит их рядом друг с </a:t>
            </a:r>
          </a:p>
          <a:p>
            <a:r>
              <a:rPr lang="ru-RU">
                <a:solidFill>
                  <a:srgbClr val="000000"/>
                </a:solidFill>
              </a:rPr>
              <a:t>другом, чтобы сделать  сад.</a:t>
            </a:r>
          </a:p>
          <a:p>
            <a:r>
              <a:rPr lang="ru-RU">
                <a:solidFill>
                  <a:srgbClr val="000000"/>
                </a:solidFill>
              </a:rPr>
              <a:t>Она сделает вокруг</a:t>
            </a:r>
          </a:p>
          <a:p>
            <a:r>
              <a:rPr lang="ru-RU">
                <a:solidFill>
                  <a:srgbClr val="000000"/>
                </a:solidFill>
              </a:rPr>
              <a:t> сада забор.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5299075" y="3516313"/>
            <a:ext cx="3309938" cy="2362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solidFill>
                  <a:srgbClr val="000000"/>
                </a:solidFill>
              </a:rPr>
              <a:t>Каждый ящик </a:t>
            </a:r>
          </a:p>
          <a:p>
            <a:r>
              <a:rPr lang="ru-RU">
                <a:solidFill>
                  <a:srgbClr val="000000"/>
                </a:solidFill>
              </a:rPr>
              <a:t>с цветами </a:t>
            </a:r>
          </a:p>
          <a:p>
            <a:r>
              <a:rPr lang="ru-RU">
                <a:solidFill>
                  <a:srgbClr val="000000"/>
                </a:solidFill>
              </a:rPr>
              <a:t>занимает </a:t>
            </a:r>
          </a:p>
          <a:p>
            <a:r>
              <a:rPr lang="ru-RU">
                <a:solidFill>
                  <a:srgbClr val="000000"/>
                </a:solidFill>
              </a:rPr>
              <a:t>1 квадратный метр.</a:t>
            </a:r>
          </a:p>
          <a:p>
            <a:r>
              <a:rPr lang="ru-RU">
                <a:solidFill>
                  <a:srgbClr val="000000"/>
                </a:solidFill>
              </a:rPr>
              <a:t>Каждая деталь </a:t>
            </a:r>
          </a:p>
          <a:p>
            <a:r>
              <a:rPr lang="ru-RU">
                <a:solidFill>
                  <a:srgbClr val="000000"/>
                </a:solidFill>
              </a:rPr>
              <a:t>забора имеет длину </a:t>
            </a:r>
          </a:p>
          <a:p>
            <a:r>
              <a:rPr lang="ru-RU">
                <a:solidFill>
                  <a:srgbClr val="000000"/>
                </a:solidFill>
              </a:rPr>
              <a:t>1 метр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787775" y="4300538"/>
            <a:ext cx="925513" cy="238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1066800" y="500063"/>
            <a:ext cx="7772400" cy="357187"/>
          </a:xfrm>
        </p:spPr>
        <p:txBody>
          <a:bodyPr/>
          <a:lstStyle/>
          <a:p>
            <a:r>
              <a:rPr lang="ru-RU" sz="1400">
                <a:ea typeface="ＭＳ Ｐゴシック"/>
                <a:cs typeface="ＭＳ Ｐゴシック"/>
              </a:rPr>
              <a:t>Сад Лили</a:t>
            </a: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919" y="434039"/>
            <a:ext cx="5117658" cy="6423961"/>
          </a:xfrm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223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>
              <a:cs typeface="Arial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150268" y="500532"/>
            <a:ext cx="3548063" cy="13509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latin typeface="Times New Roman" pitchFamily="18" charset="0"/>
              </a:rPr>
              <a:t>У меня 12 деталей забора. </a:t>
            </a:r>
          </a:p>
          <a:p>
            <a:r>
              <a:rPr lang="ru-RU">
                <a:latin typeface="Times New Roman" pitchFamily="18" charset="0"/>
              </a:rPr>
              <a:t> Я ещё не приняла решение о </a:t>
            </a:r>
          </a:p>
          <a:p>
            <a:r>
              <a:rPr lang="ru-RU">
                <a:latin typeface="Times New Roman" pitchFamily="18" charset="0"/>
              </a:rPr>
              <a:t>форме моего  сада, но я знаю, что</a:t>
            </a:r>
          </a:p>
          <a:p>
            <a:r>
              <a:rPr lang="ru-RU">
                <a:latin typeface="Times New Roman" pitchFamily="18" charset="0"/>
              </a:rPr>
              <a:t> периметр у него будет 12 метров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23838" y="1944414"/>
            <a:ext cx="7145337" cy="8098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dirty="0">
                <a:latin typeface="Times New Roman" pitchFamily="18" charset="0"/>
              </a:rPr>
              <a:t>Сад Лили должен иметь периметр 12 метров. </a:t>
            </a:r>
          </a:p>
          <a:p>
            <a:r>
              <a:rPr lang="ru-RU" sz="1600" dirty="0">
                <a:latin typeface="Times New Roman" pitchFamily="18" charset="0"/>
              </a:rPr>
              <a:t>Какую из следующих форм мог бы иметь сад Лили? (Отметь одну форму.)</a:t>
            </a: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314325"/>
          </a:xfrm>
        </p:spPr>
        <p:txBody>
          <a:bodyPr/>
          <a:lstStyle/>
          <a:p>
            <a:r>
              <a:rPr lang="ru-RU" sz="1400" dirty="0">
                <a:ea typeface="ＭＳ Ｐゴシック"/>
                <a:cs typeface="ＭＳ Ｐゴシック"/>
              </a:rPr>
              <a:t>Сад Лили</a:t>
            </a: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9453"/>
          <a:stretch>
            <a:fillRect/>
          </a:stretch>
        </p:blipFill>
        <p:spPr>
          <a:xfrm>
            <a:off x="785813" y="1000125"/>
            <a:ext cx="4143375" cy="4592638"/>
          </a:xfrm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622550" y="935038"/>
            <a:ext cx="3100388" cy="10144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>
                <a:latin typeface="Times New Roman" pitchFamily="18" charset="0"/>
              </a:rPr>
              <a:t>Может мне надо сделать </a:t>
            </a:r>
          </a:p>
          <a:p>
            <a:r>
              <a:rPr lang="ru-RU">
                <a:latin typeface="Times New Roman" pitchFamily="18" charset="0"/>
              </a:rPr>
              <a:t>сад в форме квадрата?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968375" y="2098675"/>
            <a:ext cx="7739063" cy="9477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А.   С помощью мышки нарисуй </a:t>
            </a:r>
            <a:r>
              <a:rPr lang="ru-RU" b="1"/>
              <a:t>квадрат</a:t>
            </a:r>
            <a:r>
              <a:rPr lang="ru-RU"/>
              <a:t>, периметр которого</a:t>
            </a:r>
          </a:p>
          <a:p>
            <a:r>
              <a:rPr lang="ru-RU"/>
              <a:t>равен 12 м.  Когда ты закончишь свой рисунок, нажми на  ___ , </a:t>
            </a:r>
          </a:p>
          <a:p>
            <a:r>
              <a:rPr lang="ru-RU"/>
              <a:t>чтобы заполнить сад ящиками с цветами.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5037138" y="4905375"/>
            <a:ext cx="3100387" cy="1014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В. Какова  площадь </a:t>
            </a:r>
          </a:p>
          <a:p>
            <a:r>
              <a:rPr lang="ru-RU"/>
              <a:t>нарисованного тобой сада?    </a:t>
            </a:r>
          </a:p>
          <a:p>
            <a:r>
              <a:rPr lang="ru-RU"/>
              <a:t> Ответ: __кв. м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903288" y="381000"/>
            <a:ext cx="3395662" cy="314325"/>
          </a:xfrm>
        </p:spPr>
        <p:txBody>
          <a:bodyPr/>
          <a:lstStyle/>
          <a:p>
            <a:r>
              <a:rPr lang="ru-RU" sz="1600">
                <a:ea typeface="ＭＳ Ｐゴシック"/>
                <a:cs typeface="ＭＳ Ｐゴシック"/>
              </a:rPr>
              <a:t>Сад Лили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12593"/>
          <a:stretch>
            <a:fillRect/>
          </a:stretch>
        </p:blipFill>
        <p:spPr>
          <a:xfrm>
            <a:off x="928688" y="1000125"/>
            <a:ext cx="4000500" cy="4308475"/>
          </a:xfrm>
        </p:spPr>
      </p:pic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217488" y="804863"/>
            <a:ext cx="2667000" cy="1111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Может мне надо было </a:t>
            </a:r>
          </a:p>
          <a:p>
            <a:r>
              <a:rPr lang="ru-RU"/>
              <a:t>сделать сад </a:t>
            </a:r>
          </a:p>
          <a:p>
            <a:r>
              <a:rPr lang="ru-RU"/>
              <a:t>прямоугольной формы?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533400" y="1989138"/>
            <a:ext cx="7739063" cy="9477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А.   Нарисуй </a:t>
            </a:r>
            <a:r>
              <a:rPr lang="ru-RU" b="1"/>
              <a:t>прямоугольник</a:t>
            </a:r>
            <a:r>
              <a:rPr lang="ru-RU"/>
              <a:t> (не квадрат), периметр которого</a:t>
            </a:r>
          </a:p>
          <a:p>
            <a:r>
              <a:rPr lang="ru-RU"/>
              <a:t>равен 12 м.  Когда ты закончишь свой рисунок, нажми на  ___ , </a:t>
            </a:r>
          </a:p>
          <a:p>
            <a:r>
              <a:rPr lang="ru-RU"/>
              <a:t>чтобы заполнить сад ящиками с цветами.</a:t>
            </a: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4864100" y="4938713"/>
            <a:ext cx="3100388" cy="10144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В. Какова  площадь </a:t>
            </a:r>
          </a:p>
          <a:p>
            <a:r>
              <a:rPr lang="ru-RU"/>
              <a:t>нарисованного тобой сада?    </a:t>
            </a:r>
          </a:p>
          <a:p>
            <a:r>
              <a:rPr lang="ru-RU"/>
              <a:t> Ответ: __кв. м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28600"/>
            <a:ext cx="8715375" cy="342900"/>
          </a:xfrm>
        </p:spPr>
        <p:txBody>
          <a:bodyPr/>
          <a:lstStyle/>
          <a:p>
            <a:pPr eaLnBrk="1" hangingPunct="1"/>
            <a:r>
              <a:rPr lang="ru-RU" sz="18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Сад Лили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857250"/>
            <a:ext cx="7772400" cy="4143375"/>
          </a:xfrm>
        </p:spPr>
        <p:txBody>
          <a:bodyPr/>
          <a:lstStyle/>
          <a:p>
            <a:pPr>
              <a:buFontTx/>
              <a:buNone/>
            </a:pPr>
            <a:r>
              <a:rPr lang="ru-RU" dirty="0">
                <a:latin typeface="Times New Roman" pitchFamily="18" charset="0"/>
                <a:ea typeface="ＭＳ Ｐゴシック"/>
                <a:cs typeface="Times New Roman" pitchFamily="18" charset="0"/>
              </a:rPr>
              <a:t>Все ли сады, у которых периметр равен 12 м,  </a:t>
            </a:r>
          </a:p>
          <a:p>
            <a:pPr>
              <a:buFontTx/>
              <a:buNone/>
            </a:pPr>
            <a:r>
              <a:rPr lang="ru-RU" dirty="0">
                <a:latin typeface="Times New Roman" pitchFamily="18" charset="0"/>
                <a:ea typeface="ＭＳ Ｐゴシック"/>
                <a:cs typeface="Times New Roman" pitchFamily="18" charset="0"/>
              </a:rPr>
              <a:t>имеют одинаковую площадь?</a:t>
            </a:r>
          </a:p>
          <a:p>
            <a:pPr>
              <a:buFontTx/>
              <a:buNone/>
            </a:pPr>
            <a:r>
              <a:rPr lang="ru-RU" dirty="0">
                <a:latin typeface="Times New Roman" pitchFamily="18" charset="0"/>
                <a:ea typeface="ＭＳ Ｐゴシック"/>
                <a:cs typeface="Times New Roman" pitchFamily="18" charset="0"/>
              </a:rPr>
              <a:t>(Отметь один ответ).</a:t>
            </a:r>
          </a:p>
          <a:p>
            <a:pPr>
              <a:buFontTx/>
              <a:buNone/>
            </a:pPr>
            <a:r>
              <a:rPr lang="ru-RU" dirty="0">
                <a:latin typeface="Times New Roman" pitchFamily="18" charset="0"/>
                <a:ea typeface="ＭＳ Ｐゴシック"/>
                <a:cs typeface="Times New Roman" pitchFamily="18" charset="0"/>
              </a:rPr>
              <a:t>                Да                     Нет</a:t>
            </a:r>
          </a:p>
          <a:p>
            <a:pPr>
              <a:buFontTx/>
              <a:buNone/>
            </a:pPr>
            <a:r>
              <a:rPr lang="ru-RU" dirty="0">
                <a:latin typeface="Times New Roman" pitchFamily="18" charset="0"/>
                <a:ea typeface="ＭＳ Ｐゴシック"/>
                <a:cs typeface="Times New Roman" pitchFamily="18" charset="0"/>
              </a:rPr>
              <a:t>Приведи пример, чтобы объяснить свой ответ.</a:t>
            </a:r>
          </a:p>
          <a:p>
            <a:pPr>
              <a:buFontTx/>
              <a:buNone/>
            </a:pPr>
            <a:endParaRPr lang="ru-RU" dirty="0"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ru-RU" i="1" dirty="0">
                <a:latin typeface="Times New Roman" pitchFamily="18" charset="0"/>
                <a:ea typeface="ＭＳ Ｐゴシック"/>
                <a:cs typeface="Times New Roman" pitchFamily="18" charset="0"/>
              </a:rPr>
              <a:t>Ты можешь вернуться, чтобы посмотреть на нарисованные тобой сады.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4294967295"/>
          </p:nvPr>
        </p:nvSpPr>
        <p:spPr/>
        <p:txBody>
          <a:bodyPr lIns="76828" tIns="38414" rIns="76828" bIns="3841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9B26C49-F404-4A54-9881-F8EFD98D5340}" type="slidenum">
              <a:rPr lang="ru-RU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674688" y="282575"/>
            <a:ext cx="2481262" cy="358775"/>
          </a:xfrm>
        </p:spPr>
        <p:txBody>
          <a:bodyPr/>
          <a:lstStyle/>
          <a:p>
            <a:r>
              <a:rPr lang="ru-RU" sz="1800">
                <a:ea typeface="ＭＳ Ｐゴシック"/>
                <a:cs typeface="ＭＳ Ｐゴシック"/>
              </a:rPr>
              <a:t>Сад Лили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71563"/>
            <a:ext cx="4143375" cy="4786312"/>
          </a:xfrm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5214938" y="915988"/>
            <a:ext cx="3643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.   </a:t>
            </a:r>
            <a:endParaRPr lang="ru-RU">
              <a:cs typeface="Arial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5286375" y="4708525"/>
            <a:ext cx="35004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Площадь = 18 кв. м, </a:t>
            </a:r>
            <a:endParaRPr lang="ru-RU" i="1">
              <a:solidFill>
                <a:srgbClr val="FF0000"/>
              </a:solidFill>
              <a:cs typeface="Arial" charset="0"/>
            </a:endParaRPr>
          </a:p>
          <a:p>
            <a:pPr eaLnBrk="0" hangingPunct="0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м х 18 м </a:t>
            </a:r>
            <a:r>
              <a:rPr lang="ru-RU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Р</a:t>
            </a:r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38</a:t>
            </a:r>
            <a:endParaRPr lang="ru-RU">
              <a:solidFill>
                <a:srgbClr val="FF0000"/>
              </a:solidFill>
              <a:cs typeface="Arial" charset="0"/>
            </a:endParaRPr>
          </a:p>
          <a:p>
            <a:pPr eaLnBrk="0" hangingPunct="0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м х 9 м  </a:t>
            </a:r>
            <a:r>
              <a:rPr lang="ru-RU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 </a:t>
            </a:r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22</a:t>
            </a:r>
            <a:endParaRPr lang="ru-RU">
              <a:solidFill>
                <a:srgbClr val="FF0000"/>
              </a:solidFill>
              <a:cs typeface="Arial" charset="0"/>
            </a:endParaRPr>
          </a:p>
          <a:p>
            <a:pPr eaLnBrk="0" hangingPunct="0"/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 х 6 м    </a:t>
            </a:r>
            <a:r>
              <a:rPr lang="ru-RU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Р</a:t>
            </a:r>
            <a:r>
              <a:rPr lang="ru-RU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18</a:t>
            </a:r>
            <a:endParaRPr lang="ru-RU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131763" y="873125"/>
            <a:ext cx="6858000" cy="170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У Лили есть 18 ящиков с цветами для сада </a:t>
            </a:r>
          </a:p>
          <a:p>
            <a:r>
              <a:rPr lang="ru-RU"/>
              <a:t>прямоугольной формы.  Она знает, что ей нужно будет</a:t>
            </a:r>
          </a:p>
          <a:p>
            <a:r>
              <a:rPr lang="ru-RU"/>
              <a:t>купить детали забора. Она хочет, чтобы ее у её сада был </a:t>
            </a:r>
          </a:p>
          <a:p>
            <a:r>
              <a:rPr lang="ru-RU" b="1"/>
              <a:t>наименьший</a:t>
            </a:r>
            <a:r>
              <a:rPr lang="ru-RU"/>
              <a:t> </a:t>
            </a:r>
            <a:r>
              <a:rPr lang="ru-RU" b="1"/>
              <a:t>периметр</a:t>
            </a:r>
            <a:r>
              <a:rPr lang="ru-RU"/>
              <a:t>. Нарисуй такой сад на сетке 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4518025" y="3197225"/>
            <a:ext cx="4308475" cy="1230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/>
              <a:t>Когда ты закончишь свой рисунок, </a:t>
            </a:r>
          </a:p>
          <a:p>
            <a:r>
              <a:rPr lang="ru-RU"/>
              <a:t>нажми на  ___ , </a:t>
            </a:r>
          </a:p>
          <a:p>
            <a:r>
              <a:rPr lang="ru-RU"/>
              <a:t>чтобы заполнить сад </a:t>
            </a:r>
          </a:p>
          <a:p>
            <a:r>
              <a:rPr lang="ru-RU"/>
              <a:t>ящиками с цветами.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576263" y="315913"/>
            <a:ext cx="7772400" cy="457200"/>
          </a:xfrm>
        </p:spPr>
        <p:txBody>
          <a:bodyPr/>
          <a:lstStyle/>
          <a:p>
            <a:r>
              <a:rPr lang="ru-RU" sz="3200">
                <a:latin typeface="Times New Roman" pitchFamily="18" charset="0"/>
                <a:ea typeface="ＭＳ Ｐゴシック"/>
                <a:cs typeface="ＭＳ Ｐゴシック"/>
              </a:rPr>
              <a:t>Оценка ответов учащихся (8 класс) </a:t>
            </a:r>
            <a:br>
              <a:rPr lang="ru-RU" sz="3200">
                <a:latin typeface="Times New Roman" pitchFamily="18" charset="0"/>
                <a:ea typeface="ＭＳ Ｐゴシック"/>
                <a:cs typeface="ＭＳ Ｐゴシック"/>
              </a:rPr>
            </a:br>
            <a:endParaRPr lang="ru-RU" sz="3200"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554038" y="1093788"/>
            <a:ext cx="7772400" cy="4413250"/>
          </a:xfrm>
        </p:spPr>
        <p:txBody>
          <a:bodyPr/>
          <a:lstStyle/>
          <a:p>
            <a:r>
              <a:rPr lang="ru-RU" sz="1800">
                <a:ea typeface="ＭＳ Ｐゴシック"/>
                <a:cs typeface="ＭＳ Ｐゴシック"/>
              </a:rPr>
              <a:t>Пример 1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>
                <a:latin typeface="Times New Roman" pitchFamily="18" charset="0"/>
                <a:ea typeface="ＭＳ Ｐゴシック"/>
                <a:cs typeface="ＭＳ Ｐゴシック"/>
              </a:rPr>
              <a:t>   Георгий и Кирилл купили одинаковые хоккейные клюшки в разных магазинах. Обычная цена клюшек в этих магазинах была одинаковой. 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>
                <a:latin typeface="Times New Roman" pitchFamily="18" charset="0"/>
                <a:ea typeface="ＭＳ Ｐゴシック"/>
                <a:cs typeface="ＭＳ Ｐゴシック"/>
              </a:rPr>
              <a:t>   Георгий купил клюшку, заплатив на 20% меньше обычной цены. Кирилл заплатил  ¾ обычной цены за свою клюшку. 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>
                <a:latin typeface="Times New Roman" pitchFamily="18" charset="0"/>
                <a:ea typeface="ＭＳ Ｐゴシック"/>
                <a:cs typeface="ＭＳ Ｐゴシック"/>
              </a:rPr>
              <a:t>Кто из ребят меньше заплатил за клюшку?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>
                <a:latin typeface="Times New Roman" pitchFamily="18" charset="0"/>
                <a:ea typeface="ＭＳ Ｐゴシック"/>
                <a:cs typeface="ＭＳ Ｐゴシック"/>
              </a:rPr>
              <a:t> Ответ: ________     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>
                <a:latin typeface="Times New Roman" pitchFamily="18" charset="0"/>
                <a:ea typeface="ＭＳ Ｐゴシック"/>
                <a:cs typeface="ＭＳ Ｐゴシック"/>
              </a:rPr>
              <a:t> Объясните свой ответ:</a:t>
            </a:r>
            <a:r>
              <a:rPr lang="ru-RU" sz="1800">
                <a:ea typeface="ＭＳ Ｐゴシック"/>
                <a:cs typeface="ＭＳ Ｐゴシック"/>
              </a:rPr>
              <a:t> </a:t>
            </a:r>
            <a:r>
              <a:rPr lang="ru-RU">
                <a:ea typeface="ＭＳ Ｐゴシック"/>
                <a:cs typeface="ＭＳ Ｐゴシック"/>
              </a:rPr>
              <a:t>_________________________________</a:t>
            </a:r>
          </a:p>
          <a:p>
            <a:endParaRPr lang="ru-RU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99241" y="422968"/>
            <a:ext cx="3042745" cy="357188"/>
          </a:xfrm>
        </p:spPr>
        <p:txBody>
          <a:bodyPr/>
          <a:lstStyle/>
          <a:p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Критерии оценки ответа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9393" y="2159438"/>
            <a:ext cx="8562045" cy="3567113"/>
          </a:xfrm>
        </p:spPr>
        <p:txBody>
          <a:bodyPr/>
          <a:lstStyle/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2000" dirty="0">
                <a:latin typeface="Times New Roman" pitchFamily="18" charset="0"/>
                <a:ea typeface="ＭＳ Ｐゴシック"/>
                <a:cs typeface="Times New Roman" pitchFamily="18" charset="0"/>
              </a:rPr>
              <a:t>Ответ. «Кирилл», и приведено правильное сравнение заплаченной суммы на основе использования обычной цены – </a:t>
            </a:r>
            <a:r>
              <a:rPr lang="ru-RU" sz="2000" u="sng" dirty="0">
                <a:latin typeface="Times New Roman" pitchFamily="18" charset="0"/>
                <a:ea typeface="ＭＳ Ｐゴシック"/>
                <a:cs typeface="Times New Roman" pitchFamily="18" charset="0"/>
              </a:rPr>
              <a:t>код 20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Примеры возможных ответов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: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25% больше, чем  20%  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75%  меньше, чем 80%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 1/4 больше, чем  1/5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  ¾ меньше, чем  4/5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chemeClr val="accent2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 Пусть обычная цена будет 300 р. Георгий заплатил 225 р. Кирилл - 240 р.</a:t>
            </a:r>
            <a:endParaRPr lang="ru-RU" sz="2000" dirty="0">
              <a:solidFill>
                <a:schemeClr val="accent2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2000" dirty="0">
                <a:latin typeface="Times New Roman" pitchFamily="18" charset="0"/>
                <a:ea typeface="ＭＳ Ｐゴシック"/>
                <a:cs typeface="Times New Roman" pitchFamily="18" charset="0"/>
              </a:rPr>
              <a:t>Ответ. «Кирилл», а объяснение неполное или не приведено – </a:t>
            </a:r>
            <a:r>
              <a:rPr lang="ru-RU" sz="2000" u="sng" dirty="0">
                <a:latin typeface="Times New Roman" pitchFamily="18" charset="0"/>
                <a:ea typeface="ＭＳ Ｐゴシック"/>
                <a:cs typeface="Times New Roman" pitchFamily="18" charset="0"/>
              </a:rPr>
              <a:t>код 10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2000" dirty="0">
                <a:latin typeface="Times New Roman" pitchFamily="18" charset="0"/>
                <a:ea typeface="ＭＳ Ｐゴシック"/>
                <a:cs typeface="Times New Roman" pitchFamily="18" charset="0"/>
              </a:rPr>
              <a:t>Ответ. Неверно указано имя или объяснение неверное </a:t>
            </a:r>
            <a:r>
              <a:rPr lang="ru-RU" sz="2000" i="1" u="sng" dirty="0">
                <a:latin typeface="Times New Roman" pitchFamily="18" charset="0"/>
                <a:ea typeface="ＭＳ Ｐゴシック"/>
                <a:cs typeface="Times New Roman" pitchFamily="18" charset="0"/>
              </a:rPr>
              <a:t>код 79</a:t>
            </a:r>
            <a:endParaRPr lang="ru-RU" sz="2000" u="sng" dirty="0"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sz="2000" dirty="0">
                <a:latin typeface="Times New Roman" pitchFamily="18" charset="0"/>
                <a:ea typeface="ＭＳ Ｐゴシック"/>
                <a:cs typeface="Times New Roman" pitchFamily="18" charset="0"/>
              </a:rPr>
              <a:t>ответ отсутствует – </a:t>
            </a:r>
            <a:r>
              <a:rPr lang="ru-RU" sz="2000" u="sng" dirty="0">
                <a:latin typeface="Times New Roman" pitchFamily="18" charset="0"/>
                <a:ea typeface="ＭＳ Ｐゴシック"/>
                <a:cs typeface="Times New Roman" pitchFamily="18" charset="0"/>
              </a:rPr>
              <a:t>код 79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804745" y="657225"/>
            <a:ext cx="515669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dirty="0"/>
              <a:t>«…</a:t>
            </a:r>
            <a:r>
              <a:rPr lang="ru-RU" sz="2200" i="1" dirty="0">
                <a:latin typeface="Times" pitchFamily="2" charset="0"/>
              </a:rPr>
              <a:t>Георгий купил клюшку, </a:t>
            </a:r>
          </a:p>
          <a:p>
            <a:pPr eaLnBrk="0" hangingPunct="0"/>
            <a:r>
              <a:rPr lang="ru-RU" sz="2200" i="1" dirty="0">
                <a:latin typeface="Times" pitchFamily="2" charset="0"/>
              </a:rPr>
              <a:t>заплатив на 20% меньше обычной цены.</a:t>
            </a:r>
          </a:p>
          <a:p>
            <a:pPr eaLnBrk="0" hangingPunct="0"/>
            <a:r>
              <a:rPr lang="ru-RU" sz="2200" i="1" dirty="0">
                <a:latin typeface="Times" pitchFamily="2" charset="0"/>
              </a:rPr>
              <a:t> Кирилл заплатил  ¾ обычной цены за свою клюшку…»</a:t>
            </a:r>
            <a:r>
              <a:rPr lang="ru-RU" sz="2200" dirty="0">
                <a:latin typeface="Times" pitchFamily="2" charset="0"/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938" y="2490951"/>
            <a:ext cx="7772400" cy="3119985"/>
          </a:xfrm>
        </p:spPr>
        <p:txBody>
          <a:bodyPr/>
          <a:lstStyle/>
          <a:p>
            <a:r>
              <a:rPr lang="ru-RU" b="1" dirty="0">
                <a:latin typeface="Times New Roman" pitchFamily="18" charset="0"/>
                <a:ea typeface="ＭＳ Ｐゴシック"/>
                <a:cs typeface="ＭＳ Ｐゴシック"/>
              </a:rPr>
              <a:t>Цель </a:t>
            </a:r>
            <a:r>
              <a:rPr lang="ru-RU" dirty="0">
                <a:latin typeface="Times New Roman" pitchFamily="18" charset="0"/>
                <a:ea typeface="ＭＳ Ｐゴシック"/>
                <a:cs typeface="ＭＳ Ｐゴシック"/>
              </a:rPr>
              <a:t>исследования – </a:t>
            </a:r>
            <a:r>
              <a:rPr lang="ru-RU" b="1" dirty="0">
                <a:latin typeface="Times New Roman" pitchFamily="18" charset="0"/>
                <a:ea typeface="ＭＳ Ｐゴシック"/>
                <a:cs typeface="ＭＳ Ｐゴシック"/>
              </a:rPr>
              <a:t>сравнительная</a:t>
            </a:r>
            <a:r>
              <a:rPr lang="ru-RU" dirty="0">
                <a:latin typeface="Times New Roman" pitchFamily="18" charset="0"/>
                <a:ea typeface="ＭＳ Ｐゴシック"/>
                <a:cs typeface="ＭＳ Ｐゴシック"/>
              </a:rPr>
              <a:t> </a:t>
            </a:r>
            <a:r>
              <a:rPr lang="ru-RU" b="1" dirty="0">
                <a:latin typeface="Times New Roman" pitchFamily="18" charset="0"/>
                <a:ea typeface="ＭＳ Ｐゴシック"/>
                <a:cs typeface="ＭＳ Ｐゴシック"/>
              </a:rPr>
              <a:t>оценка</a:t>
            </a:r>
            <a:r>
              <a:rPr lang="ru-RU" dirty="0">
                <a:latin typeface="Times New Roman" pitchFamily="18" charset="0"/>
                <a:ea typeface="ＭＳ Ｐゴシック"/>
                <a:cs typeface="ＭＳ Ｐゴシック"/>
              </a:rPr>
              <a:t> подготовки учащихся начальной и основной школы по математике в странах с различными системами образования; </a:t>
            </a:r>
            <a:r>
              <a:rPr lang="ru-RU" b="1" dirty="0">
                <a:latin typeface="Times New Roman" pitchFamily="18" charset="0"/>
                <a:ea typeface="ＭＳ Ｐゴシック"/>
                <a:cs typeface="ＭＳ Ｐゴシック"/>
              </a:rPr>
              <a:t>выявление особенностей</a:t>
            </a:r>
            <a:r>
              <a:rPr lang="ru-RU" dirty="0">
                <a:latin typeface="Times New Roman" pitchFamily="18" charset="0"/>
                <a:ea typeface="ＭＳ Ｐゴシック"/>
                <a:cs typeface="ＭＳ Ｐゴシック"/>
              </a:rPr>
              <a:t> образовательных систем, определяющих различные уровни достижений учащихся.</a:t>
            </a:r>
            <a:endParaRPr lang="en-US" dirty="0">
              <a:latin typeface="Times New Roman" pitchFamily="18" charset="0"/>
              <a:ea typeface="ＭＳ Ｐゴシック"/>
              <a:cs typeface="ＭＳ Ｐゴシック"/>
            </a:endParaRPr>
          </a:p>
          <a:p>
            <a:pPr>
              <a:buFontTx/>
              <a:buNone/>
            </a:pPr>
            <a:endParaRPr lang="ru-RU" dirty="0"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FA0E6A-279D-8245-856E-FD0DB3CD9882}"/>
              </a:ext>
            </a:extLst>
          </p:cNvPr>
          <p:cNvSpPr/>
          <p:nvPr/>
        </p:nvSpPr>
        <p:spPr>
          <a:xfrm>
            <a:off x="602680" y="559406"/>
            <a:ext cx="8236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b="1" dirty="0">
                <a:solidFill>
                  <a:srgbClr val="EB20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TIMSS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Trend in Mathematics and Science Study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</a:t>
            </a: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еждународное сравнительное исследование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математического и естественнонаучного образования в начальной и основной  школе - 4 и 8  классы</a:t>
            </a: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928688"/>
            <a:ext cx="6858000" cy="3214687"/>
          </a:xfrm>
        </p:spPr>
      </p:pic>
      <p:sp>
        <p:nvSpPr>
          <p:cNvPr id="44035" name="Rectangle 1"/>
          <p:cNvSpPr>
            <a:spLocks noChangeArrowheads="1"/>
          </p:cNvSpPr>
          <p:nvPr/>
        </p:nvSpPr>
        <p:spPr bwMode="auto">
          <a:xfrm>
            <a:off x="838200" y="4176713"/>
            <a:ext cx="7572375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Продавец посмотрел на диаграмму, показывающую число книг,  проданных им в первые шесть месяцев 2004 года, и сказал: </a:t>
            </a:r>
          </a:p>
          <a:p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 марте я продал в четыре раза больше книг, чем в феврале».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Согласны вы с тем, что сказал продавец? Свой ответ объясните.</a:t>
            </a:r>
            <a:endParaRPr lang="ru-RU">
              <a:latin typeface="Times New Roman" pitchFamily="18" charset="0"/>
              <a:cs typeface="Arial" charset="0"/>
            </a:endParaRPr>
          </a:p>
        </p:txBody>
      </p:sp>
      <p:sp>
        <p:nvSpPr>
          <p:cNvPr id="44037" name="Заголовок 1"/>
          <p:cNvSpPr>
            <a:spLocks/>
          </p:cNvSpPr>
          <p:nvPr/>
        </p:nvSpPr>
        <p:spPr bwMode="auto">
          <a:xfrm>
            <a:off x="598488" y="434975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ＭＳ Ｐゴシック"/>
              </a:rPr>
              <a:t>Оценка ответов учащихся (8 класс) </a:t>
            </a:r>
            <a:br>
              <a:rPr lang="ru-RU" sz="3200" b="1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ＭＳ Ｐゴシック"/>
              </a:rPr>
            </a:br>
            <a:endParaRPr lang="ru-RU" sz="3200" b="1">
              <a:solidFill>
                <a:srgbClr val="00A3C1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sp>
        <p:nvSpPr>
          <p:cNvPr id="44038" name="Rectangle 1"/>
          <p:cNvSpPr>
            <a:spLocks noChangeArrowheads="1"/>
          </p:cNvSpPr>
          <p:nvPr/>
        </p:nvSpPr>
        <p:spPr bwMode="auto">
          <a:xfrm>
            <a:off x="390525" y="1241425"/>
            <a:ext cx="123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 2.</a:t>
            </a: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295275" y="327025"/>
            <a:ext cx="2851150" cy="625475"/>
          </a:xfrm>
        </p:spPr>
        <p:txBody>
          <a:bodyPr/>
          <a:lstStyle/>
          <a:p>
            <a:r>
              <a:rPr lang="ru-RU" sz="18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Критерии оценки</a:t>
            </a:r>
            <a:br>
              <a:rPr lang="ru-RU" sz="18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</a:br>
            <a:r>
              <a:rPr lang="ru-RU" sz="18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 ответов учащихся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9888" y="2433638"/>
            <a:ext cx="8534400" cy="3363912"/>
          </a:xfrm>
        </p:spPr>
        <p:txBody>
          <a:bodyPr/>
          <a:lstStyle/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>
                <a:latin typeface="Times New Roman" pitchFamily="18" charset="0"/>
                <a:ea typeface="ＭＳ Ｐゴシック"/>
                <a:cs typeface="Times New Roman" pitchFamily="18" charset="0"/>
              </a:rPr>
              <a:t>Ответ: «Не согласен»  (</a:t>
            </a: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Нет и т.п.),</a:t>
            </a:r>
            <a:r>
              <a:rPr lang="ru-RU" sz="1800">
                <a:latin typeface="Times New Roman" pitchFamily="18" charset="0"/>
                <a:ea typeface="ＭＳ Ｐゴシック"/>
                <a:cs typeface="Times New Roman" pitchFamily="18" charset="0"/>
              </a:rPr>
              <a:t> и упоминается о том, что неверное начало системы   координат или что шкала начинается не с нуля  - </a:t>
            </a:r>
            <a:r>
              <a:rPr lang="ru-RU" sz="1800" u="sng">
                <a:latin typeface="Times New Roman" pitchFamily="18" charset="0"/>
                <a:ea typeface="ＭＳ Ｐゴシック"/>
                <a:cs typeface="Times New Roman" pitchFamily="18" charset="0"/>
              </a:rPr>
              <a:t>код 20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Примеры возможных ответов: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1) Я не  согласен, потому что шкала «число книг» не начинается с нуля</a:t>
            </a:r>
            <a:endParaRPr lang="ru-RU" sz="1800"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600" i="1">
                <a:latin typeface="Times New Roman" pitchFamily="18" charset="0"/>
                <a:ea typeface="ＭＳ Ｐゴシック"/>
                <a:cs typeface="Times New Roman" pitchFamily="18" charset="0"/>
              </a:rPr>
              <a:t>2) Диаграмма построена, используя 900 в качестве начала координат, а не нуль.</a:t>
            </a:r>
            <a:endParaRPr lang="ru-RU" sz="1600"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Ответ: </a:t>
            </a:r>
            <a:r>
              <a:rPr lang="ru-RU" sz="1800">
                <a:latin typeface="Times New Roman" pitchFamily="18" charset="0"/>
                <a:ea typeface="ＭＳ Ｐゴシック"/>
                <a:cs typeface="Times New Roman" pitchFamily="18" charset="0"/>
              </a:rPr>
              <a:t>Несогласие с объяснением, которое базируется на умножении, делении или вычитании реальных данных 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Примеры возможных  ответов</a:t>
            </a:r>
            <a:r>
              <a:rPr lang="ru-RU" sz="1800">
                <a:latin typeface="Times New Roman" pitchFamily="18" charset="0"/>
                <a:ea typeface="ＭＳ Ｐゴシック"/>
                <a:cs typeface="ＭＳ Ｐゴシック"/>
              </a:rPr>
              <a:t>: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>
                <a:latin typeface="Times New Roman" pitchFamily="18" charset="0"/>
                <a:ea typeface="ＭＳ Ｐゴシック"/>
                <a:cs typeface="Times New Roman" pitchFamily="18" charset="0"/>
              </a:rPr>
              <a:t>1) </a:t>
            </a: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Не согласен.  Диаграмма показывает, что он продал 910 книг в феврале и 940 книг в марте. 940 не в 4 раза больше 910</a:t>
            </a:r>
            <a:endParaRPr lang="ru-RU" sz="1800"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0" algn="l"/>
              </a:tabLst>
            </a:pPr>
            <a:r>
              <a:rPr lang="ru-RU" sz="1800" i="1">
                <a:latin typeface="Times New Roman" pitchFamily="18" charset="0"/>
                <a:ea typeface="ＭＳ Ｐゴシック"/>
                <a:cs typeface="Times New Roman" pitchFamily="18" charset="0"/>
              </a:rPr>
              <a:t>2) Я не согласен, потому что он продал в марте на 30 книг больше. От 910 он дошел до 940.</a:t>
            </a:r>
            <a:endParaRPr lang="ru-RU"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pic>
        <p:nvPicPr>
          <p:cNvPr id="45060" name="Содержимое 3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217488"/>
            <a:ext cx="51149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61950" y="1177925"/>
            <a:ext cx="352901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>
                <a:solidFill>
                  <a:schemeClr val="accent2"/>
                </a:solidFill>
                <a:latin typeface="Times New Roman" pitchFamily="18" charset="0"/>
              </a:rPr>
              <a:t>«В марте я продал в четыре раза больше книг, </a:t>
            </a:r>
          </a:p>
          <a:p>
            <a:r>
              <a:rPr lang="ru-RU" sz="2200">
                <a:solidFill>
                  <a:schemeClr val="accent2"/>
                </a:solidFill>
                <a:latin typeface="Times New Roman" pitchFamily="18" charset="0"/>
              </a:rPr>
              <a:t>чем в феврале».</a:t>
            </a: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684213" y="158750"/>
            <a:ext cx="7772400" cy="650875"/>
          </a:xfrm>
        </p:spPr>
        <p:txBody>
          <a:bodyPr/>
          <a:lstStyle/>
          <a:p>
            <a:pPr algn="ctr"/>
            <a:r>
              <a:rPr lang="ru-RU">
                <a:ea typeface="ＭＳ Ｐゴシック"/>
                <a:cs typeface="ＭＳ Ｐゴシック"/>
              </a:rPr>
              <a:t>Дополнительная информация</a:t>
            </a:r>
          </a:p>
        </p:txBody>
      </p:sp>
      <p:sp>
        <p:nvSpPr>
          <p:cNvPr id="47106" name="Объект 6"/>
          <p:cNvSpPr>
            <a:spLocks noGrp="1"/>
          </p:cNvSpPr>
          <p:nvPr>
            <p:ph idx="1"/>
          </p:nvPr>
        </p:nvSpPr>
        <p:spPr>
          <a:xfrm>
            <a:off x="19050" y="771525"/>
            <a:ext cx="9144000" cy="101917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>
                <a:ea typeface="ＭＳ Ｐゴシック"/>
                <a:cs typeface="ＭＳ Ｐゴシック"/>
              </a:rPr>
              <a:t>Сайт Центра оценки качества образования ИСРО РАО: </a:t>
            </a:r>
            <a:r>
              <a:rPr lang="en-US">
                <a:ea typeface="ＭＳ Ｐゴシック"/>
                <a:cs typeface="ＭＳ Ｐゴシック"/>
              </a:rPr>
              <a:t>http://centeroko.ru</a:t>
            </a:r>
            <a:endParaRPr lang="ru-RU">
              <a:ea typeface="ＭＳ Ｐゴシック"/>
              <a:cs typeface="ＭＳ Ｐゴシック"/>
            </a:endParaRPr>
          </a:p>
        </p:txBody>
      </p:sp>
      <p:pic>
        <p:nvPicPr>
          <p:cNvPr id="47107" name="Рисунок 3"/>
          <p:cNvPicPr>
            <a:picLocks noChangeAspect="1"/>
          </p:cNvPicPr>
          <p:nvPr/>
        </p:nvPicPr>
        <p:blipFill>
          <a:blip r:embed="rId2"/>
          <a:srcRect l="21222" t="11852" r="26756" b="7253"/>
          <a:stretch>
            <a:fillRect/>
          </a:stretch>
        </p:blipFill>
        <p:spPr bwMode="auto">
          <a:xfrm>
            <a:off x="0" y="1862138"/>
            <a:ext cx="4097338" cy="358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175" y="1560513"/>
            <a:ext cx="2554288" cy="360045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850" y="2312988"/>
            <a:ext cx="2547938" cy="359886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0325" y="1268413"/>
            <a:ext cx="2554288" cy="360045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93B2288-355F-406A-83B0-34CAEF785D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7" y="200721"/>
            <a:ext cx="9023566" cy="563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7828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266C7C80-D7BC-4937-A3CE-7016FD32B0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0" r="20051"/>
          <a:stretch/>
        </p:blipFill>
        <p:spPr>
          <a:xfrm>
            <a:off x="858644" y="278779"/>
            <a:ext cx="7426712" cy="557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665208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1B06C08F-686D-4224-98F7-BCAF11044D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7" r="20854"/>
          <a:stretch/>
        </p:blipFill>
        <p:spPr>
          <a:xfrm>
            <a:off x="434899" y="568712"/>
            <a:ext cx="7237141" cy="522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860743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400BC62F-3F73-4FE4-A0F5-D44CA12544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4" r="19024"/>
          <a:stretch/>
        </p:blipFill>
        <p:spPr>
          <a:xfrm>
            <a:off x="602165" y="334537"/>
            <a:ext cx="7404410" cy="551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78289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EE7CF8AA-3DF5-4373-B7A3-D4758C4424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1" r="20610"/>
          <a:stretch/>
        </p:blipFill>
        <p:spPr>
          <a:xfrm>
            <a:off x="657922" y="423746"/>
            <a:ext cx="7259444" cy="526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68641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E2726A0-88BC-4C86-BFD8-6B498F58AA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17" r="20000" b="732"/>
          <a:stretch/>
        </p:blipFill>
        <p:spPr>
          <a:xfrm>
            <a:off x="669073" y="735980"/>
            <a:ext cx="7315200" cy="514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2529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3BB648F7-6404-46FB-95E7-D64DCC3612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7" r="21097" b="-49"/>
          <a:stretch/>
        </p:blipFill>
        <p:spPr>
          <a:xfrm>
            <a:off x="669074" y="323385"/>
            <a:ext cx="7214839" cy="553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397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>
            <a:extLst>
              <a:ext uri="{FF2B5EF4-FFF2-40B4-BE49-F238E27FC236}">
                <a16:creationId xmlns:a16="http://schemas.microsoft.com/office/drawing/2014/main" id="{00D8B91B-D711-4C95-AC09-3420B8774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88913"/>
            <a:ext cx="4968875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2">
            <a:extLst>
              <a:ext uri="{FF2B5EF4-FFF2-40B4-BE49-F238E27FC236}">
                <a16:creationId xmlns:a16="http://schemas.microsoft.com/office/drawing/2014/main" id="{67E91551-BD48-46E8-9BFD-8271D24B6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337" y="2559262"/>
            <a:ext cx="4194949" cy="2882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Прямоугольник 4">
            <a:extLst>
              <a:ext uri="{FF2B5EF4-FFF2-40B4-BE49-F238E27FC236}">
                <a16:creationId xmlns:a16="http://schemas.microsoft.com/office/drawing/2014/main" id="{38F86262-19DE-4A41-9750-BD84032CE1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111" y="5544463"/>
            <a:ext cx="8385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1B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оценки качества Института стратегии развития образования РАО</a:t>
            </a:r>
            <a:endParaRPr lang="ru-RU" alt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E0EA102-DA86-2D45-A992-C05A0A64E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DAF345-83AB-DF47-8AFC-4A00A15B7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2D50B-54A6-4078-AAEB-54A30EB598FD}" type="slidenum">
              <a:rPr lang="en-US" altLang="ru-RU" smtClean="0"/>
              <a:pPr>
                <a:defRPr/>
              </a:pPr>
              <a:t>3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23520320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A39634AE-6B6D-46F9-B722-10686F02B0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40" r="48" b="32357"/>
          <a:stretch/>
        </p:blipFill>
        <p:spPr>
          <a:xfrm>
            <a:off x="1667580" y="228445"/>
            <a:ext cx="5569562" cy="558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6834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7D13315-52A0-49FB-AC69-717C650F2C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2" r="39878" b="48731"/>
          <a:stretch/>
        </p:blipFill>
        <p:spPr>
          <a:xfrm>
            <a:off x="133814" y="512956"/>
            <a:ext cx="5497551" cy="2408664"/>
          </a:xfrm>
          <a:prstGeom prst="rect">
            <a:avLst/>
          </a:prstGeom>
        </p:spPr>
      </p:pic>
      <p:pic>
        <p:nvPicPr>
          <p:cNvPr id="5" name="Рисунок 4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7FBCB7EC-2B87-4D8F-B32F-44369AEC1A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715" r="-1253" b="33495"/>
          <a:stretch/>
        </p:blipFill>
        <p:spPr>
          <a:xfrm>
            <a:off x="4723936" y="1873404"/>
            <a:ext cx="4339915" cy="4237464"/>
          </a:xfrm>
          <a:prstGeom prst="rect">
            <a:avLst/>
          </a:prstGeom>
        </p:spPr>
      </p:pic>
      <p:pic>
        <p:nvPicPr>
          <p:cNvPr id="7" name="Рисунок 6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32D95FF-6BB4-48BD-9D2B-0585869DF9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06"/>
          <a:stretch/>
        </p:blipFill>
        <p:spPr>
          <a:xfrm>
            <a:off x="4723936" y="6110868"/>
            <a:ext cx="4286250" cy="74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234772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F321BE6D-7DA2-4286-AEF1-2F91A66182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6" r="309" b="55122"/>
          <a:stretch/>
        </p:blipFill>
        <p:spPr>
          <a:xfrm>
            <a:off x="298992" y="289932"/>
            <a:ext cx="4273008" cy="2453269"/>
          </a:xfrm>
          <a:prstGeom prst="rect">
            <a:avLst/>
          </a:prstGeom>
        </p:spPr>
      </p:pic>
      <p:pic>
        <p:nvPicPr>
          <p:cNvPr id="2" name="Рисунок 1" descr="Изображение выглядит как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51AA264D-DCC3-4EAE-91C1-3A06B5383E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0" r="38415"/>
          <a:stretch/>
        </p:blipFill>
        <p:spPr>
          <a:xfrm>
            <a:off x="4074250" y="2520177"/>
            <a:ext cx="4826426" cy="421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93669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1154113"/>
            <a:ext cx="8715375" cy="557212"/>
          </a:xfrm>
        </p:spPr>
        <p:txBody>
          <a:bodyPr/>
          <a:lstStyle/>
          <a:p>
            <a:pPr eaLnBrk="1" hangingPunct="1"/>
            <a:r>
              <a:rPr lang="ru-RU" sz="18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                                              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Спасибо за внимание!         </a:t>
            </a: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4294967295"/>
          </p:nvPr>
        </p:nvSpPr>
        <p:spPr/>
        <p:txBody>
          <a:bodyPr lIns="76828" tIns="38414" rIns="76828" bIns="3841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D37B113-D7F5-4CEB-AEEF-DF44FCC1DBD5}" type="slidenum">
              <a:rPr lang="ru-RU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33</a:t>
            </a:fld>
            <a:endParaRPr lang="ru-RU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48131" name="Рисунок 7"/>
          <p:cNvPicPr preferRelativeResize="0"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688" y="2274888"/>
            <a:ext cx="1828800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Rectangle 1"/>
          <p:cNvSpPr>
            <a:spLocks noChangeArrowheads="1"/>
          </p:cNvSpPr>
          <p:nvPr/>
        </p:nvSpPr>
        <p:spPr bwMode="auto">
          <a:xfrm>
            <a:off x="0" y="0"/>
            <a:ext cx="8001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600">
              <a:cs typeface="Arial" charset="0"/>
            </a:endParaRPr>
          </a:p>
          <a:p>
            <a:pPr eaLnBrk="0" hangingPunct="0"/>
            <a:endParaRPr lang="ru-RU" sz="600">
              <a:cs typeface="Arial" charset="0"/>
            </a:endParaRPr>
          </a:p>
          <a:p>
            <a:pPr eaLnBrk="0" hangingPunct="0"/>
            <a:r>
              <a:rPr lang="ru-RU" sz="120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600">
              <a:cs typeface="Arial" charset="0"/>
            </a:endParaRPr>
          </a:p>
          <a:p>
            <a:pPr eaLnBrk="0" hangingPunct="0"/>
            <a:endParaRPr lang="ru-RU">
              <a:cs typeface="Arial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id="{4CBF9B14-75A3-4F91-A9E4-466DC724E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819400" cy="457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TIMSS-2015</a:t>
            </a:r>
            <a:endParaRPr lang="ru-RU" altLang="ru-RU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Номер слайда 3">
            <a:extLst>
              <a:ext uri="{FF2B5EF4-FFF2-40B4-BE49-F238E27FC236}">
                <a16:creationId xmlns:a16="http://schemas.microsoft.com/office/drawing/2014/main" id="{24B59736-1AF4-4457-BB7D-2ED33DF73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EBDF0A-BFE4-4062-8BCF-5D888664F0C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pic>
        <p:nvPicPr>
          <p:cNvPr id="7172" name="Рисунок 4">
            <a:extLst>
              <a:ext uri="{FF2B5EF4-FFF2-40B4-BE49-F238E27FC236}">
                <a16:creationId xmlns:a16="http://schemas.microsoft.com/office/drawing/2014/main" id="{305E376B-A781-4C6A-9277-96806C8F9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638" y="2065885"/>
            <a:ext cx="4803775" cy="346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>
            <a:extLst>
              <a:ext uri="{FF2B5EF4-FFF2-40B4-BE49-F238E27FC236}">
                <a16:creationId xmlns:a16="http://schemas.microsoft.com/office/drawing/2014/main" id="{4E0F3B4F-5BDE-4A0D-9B83-68893B2AF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773113"/>
            <a:ext cx="4249737" cy="365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Прямоугольник 8">
            <a:extLst>
              <a:ext uri="{FF2B5EF4-FFF2-40B4-BE49-F238E27FC236}">
                <a16:creationId xmlns:a16="http://schemas.microsoft.com/office/drawing/2014/main" id="{D6E39745-C659-4AA0-B345-60BA563FD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529810"/>
            <a:ext cx="8385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1B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оценки качества Института стратегии развития образования РАО</a:t>
            </a:r>
            <a:endParaRPr lang="ru-RU" altLang="ru-RU" sz="1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73358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0DD33C-50A0-4F47-927A-7AEC31226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0510"/>
            <a:ext cx="8902262" cy="537342"/>
          </a:xfrm>
        </p:spPr>
        <p:txBody>
          <a:bodyPr/>
          <a:lstStyle/>
          <a:p>
            <a:r>
              <a:rPr lang="en-US" dirty="0"/>
              <a:t>TIMSS-2015</a:t>
            </a:r>
            <a:r>
              <a:rPr lang="ru-RU" dirty="0"/>
              <a:t>. Раздел «Анализ данных»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159ED-C636-45BB-B425-A9ED0656B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721" y="747853"/>
            <a:ext cx="8463561" cy="4023844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2000" b="1" u="sng" dirty="0"/>
              <a:t>Достижения:</a:t>
            </a:r>
            <a:endParaRPr lang="en-US" sz="2000" b="1" u="sng" dirty="0"/>
          </a:p>
          <a:p>
            <a:pPr>
              <a:spcBef>
                <a:spcPts val="600"/>
              </a:spcBef>
            </a:pPr>
            <a:r>
              <a:rPr lang="ru-RU" sz="2200" dirty="0"/>
              <a:t>чтение готовой диаграммы (91,2%), 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 установление соответствия между столбцами диаграммы и числовыми данными (94,6%), 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 разностное сравнение величин с помощью диаграммы (87,7%), 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 заполнение таблицы числами, полученными в ходе пересчета повторяющихся элементов (94,1%).</a:t>
            </a:r>
          </a:p>
          <a:p>
            <a:pPr marL="0" indent="0">
              <a:spcBef>
                <a:spcPts val="600"/>
              </a:spcBef>
              <a:buNone/>
            </a:pPr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7E8C6F-A8D0-4394-A58A-8A5A1A1A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40ADF7-57D2-47F0-BF56-E1DD75D2FA86}"/>
              </a:ext>
            </a:extLst>
          </p:cNvPr>
          <p:cNvSpPr/>
          <p:nvPr/>
        </p:nvSpPr>
        <p:spPr>
          <a:xfrm>
            <a:off x="585846" y="5281881"/>
            <a:ext cx="8127230" cy="365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Центр ОКО (ИСРО РАО, рук. Центра Г.С. Ковалева)</a:t>
            </a:r>
          </a:p>
        </p:txBody>
      </p:sp>
    </p:spTree>
    <p:extLst>
      <p:ext uri="{BB962C8B-B14F-4D97-AF65-F5344CB8AC3E}">
        <p14:creationId xmlns:p14="http://schemas.microsoft.com/office/powerpoint/2010/main" val="255113469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0DD33C-50A0-4F47-927A-7AEC31226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655" y="210510"/>
            <a:ext cx="8902262" cy="537342"/>
          </a:xfrm>
        </p:spPr>
        <p:txBody>
          <a:bodyPr/>
          <a:lstStyle/>
          <a:p>
            <a:r>
              <a:rPr lang="en-US" dirty="0"/>
              <a:t>TIMSS-2015</a:t>
            </a:r>
            <a:r>
              <a:rPr lang="ru-RU" dirty="0"/>
              <a:t>. Раздел «Анализ данных»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159ED-C636-45BB-B425-A9ED0656B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721" y="1292771"/>
            <a:ext cx="8463561" cy="3552497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2200" b="1" u="sng" dirty="0"/>
              <a:t>Затруднения</a:t>
            </a:r>
            <a:r>
              <a:rPr lang="ru-RU" sz="2200" dirty="0"/>
              <a:t> (справились не более 65% школьников) 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чтение готовой схемы с условными обозначениями;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 использование данных схемы или рисунка для ответа на поставленный вопрос;</a:t>
            </a:r>
          </a:p>
          <a:p>
            <a:pPr>
              <a:spcBef>
                <a:spcPts val="600"/>
              </a:spcBef>
            </a:pPr>
            <a:r>
              <a:rPr lang="ru-RU" sz="2200" dirty="0"/>
              <a:t>формулирование собственного вывода на основе преобразования данных таблицы (интерпретировать информацию).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77E8C6F-A8D0-4394-A58A-8A5A1A1A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40ADF7-57D2-47F0-BF56-E1DD75D2FA86}"/>
              </a:ext>
            </a:extLst>
          </p:cNvPr>
          <p:cNvSpPr/>
          <p:nvPr/>
        </p:nvSpPr>
        <p:spPr>
          <a:xfrm>
            <a:off x="554313" y="5049969"/>
            <a:ext cx="7454569" cy="365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Центр ОКО (ИСРО РАО, рук. Центра Г.С. Ковалева)</a:t>
            </a:r>
          </a:p>
        </p:txBody>
      </p:sp>
    </p:spTree>
    <p:extLst>
      <p:ext uri="{BB962C8B-B14F-4D97-AF65-F5344CB8AC3E}">
        <p14:creationId xmlns:p14="http://schemas.microsoft.com/office/powerpoint/2010/main" val="296606559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E31AE8E-7288-4630-9ABB-44841188C4F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8522" y="521192"/>
            <a:ext cx="8597025" cy="5130799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У Маши 50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зедов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Книги стоят по 12 </a:t>
            </a:r>
            <a:r>
              <a:rPr lang="ru-RU" alt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зедов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каждая. Какое самое большое число этих книг может купить Маша?</a:t>
            </a:r>
          </a:p>
          <a:p>
            <a:pPr eaLnBrk="1" hangingPunct="1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_______</a:t>
            </a:r>
          </a:p>
          <a:p>
            <a:pPr eaLnBrk="1" hangingPunct="1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Правильный ответ «Маша может купить 4 книги»</a:t>
            </a:r>
          </a:p>
          <a:p>
            <a:pPr eaLnBrk="1" hangingPunct="1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 верно -  71,6% (2015 г.),  64,8% (2011 г.), </a:t>
            </a:r>
          </a:p>
          <a:p>
            <a:pPr eaLnBrk="1" hangingPunct="1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результат по всем странам-участницам в 2015 г. – 55%)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ошибочные ответы: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 (ост.2)»,            «5 кн.», </a:t>
            </a:r>
          </a:p>
          <a:p>
            <a:pPr eaLnBrk="1" hangingPunct="1">
              <a:buFontTx/>
              <a:buNone/>
              <a:defRPr/>
            </a:pPr>
            <a:r>
              <a:rPr lang="ru-RU" alt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 книг, если добавить 10 </a:t>
            </a:r>
            <a:r>
              <a:rPr lang="ru-RU" altLang="ru-RU" sz="2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зедов</a:t>
            </a:r>
            <a:r>
              <a:rPr lang="ru-RU" alt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      «останется 2 </a:t>
            </a:r>
            <a:r>
              <a:rPr lang="ru-RU" altLang="ru-RU" sz="2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зеда</a:t>
            </a:r>
            <a:r>
              <a:rPr lang="ru-RU" altLang="ru-RU" sz="2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1267" name="Номер слайда 3">
            <a:extLst>
              <a:ext uri="{FF2B5EF4-FFF2-40B4-BE49-F238E27FC236}">
                <a16:creationId xmlns:a16="http://schemas.microsoft.com/office/drawing/2014/main" id="{E3B26798-407A-4352-99E5-277A88D82EC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3E53AA3-C950-40BB-AB20-505E2DE9406F}" type="slidenum">
              <a:rPr lang="en-US" altLang="ru-RU" sz="1200">
                <a:solidFill>
                  <a:srgbClr val="898989"/>
                </a:solidFill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en-US" altLang="ru-RU" sz="1200">
              <a:solidFill>
                <a:srgbClr val="898989"/>
              </a:solidFill>
              <a:cs typeface="Arial" panose="020B0604020202020204" pitchFamily="34" charset="0"/>
            </a:endParaRPr>
          </a:p>
        </p:txBody>
      </p:sp>
      <p:pic>
        <p:nvPicPr>
          <p:cNvPr id="11268" name="Picture 6" descr="http://mouo.n-om.obr55.ru/files/2017/05/ehmblema.jpg">
            <a:extLst>
              <a:ext uri="{FF2B5EF4-FFF2-40B4-BE49-F238E27FC236}">
                <a16:creationId xmlns:a16="http://schemas.microsoft.com/office/drawing/2014/main" id="{A4F2B338-FF1E-46D8-9079-264B87224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085" y="1484695"/>
            <a:ext cx="14144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1B4AF8FA-3300-0345-9C27-FA56B1CA4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3116F59-9A1A-F444-BC5E-53A6634D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2D50B-54A6-4078-AAEB-54A30EB598FD}" type="slidenum">
              <a:rPr lang="en-US" altLang="ru-RU" smtClean="0"/>
              <a:pPr>
                <a:defRPr/>
              </a:pPr>
              <a:t>7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6013130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3C46312-570E-48F7-A8F2-CB240746DBC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9250" y="462455"/>
            <a:ext cx="8183190" cy="541447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ru-RU" sz="2000" dirty="0"/>
              <a:t>Задание. Петр заплатил за телефон за первые шесть месяцев 2008 года следующие суммы денег.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/>
              <a:t>Счет Петра за телефон в 2008 г.</a:t>
            </a:r>
          </a:p>
          <a:p>
            <a:pPr marL="0" indent="0" eaLnBrk="1" hangingPunct="1">
              <a:buFontTx/>
              <a:buNone/>
              <a:defRPr/>
            </a:pPr>
            <a:endParaRPr lang="ru-RU" sz="2000" dirty="0"/>
          </a:p>
          <a:p>
            <a:pPr eaLnBrk="1" hangingPunct="1">
              <a:buFont typeface="Arial" charset="0"/>
              <a:buChar char="•"/>
              <a:defRPr/>
            </a:pPr>
            <a:endParaRPr lang="ru-RU" sz="2000" dirty="0"/>
          </a:p>
          <a:p>
            <a:pPr eaLnBrk="1" hangingPunct="1">
              <a:buFont typeface="Arial" charset="0"/>
              <a:buChar char="•"/>
              <a:defRPr/>
            </a:pPr>
            <a:endParaRPr lang="ru-RU" sz="1000" dirty="0"/>
          </a:p>
          <a:p>
            <a:pPr marL="0" indent="0" eaLnBrk="1" hangingPunct="1">
              <a:buFontTx/>
              <a:buNone/>
              <a:defRPr/>
            </a:pPr>
            <a:r>
              <a:rPr lang="ru-RU" sz="2000" dirty="0"/>
              <a:t>Петр заплатил за телефон за первые шесть месяцев 2009 года следующие суммы денег.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id="{C4C2E9B7-3EE7-4246-9CB0-820395925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aphicFrame>
        <p:nvGraphicFramePr>
          <p:cNvPr id="39941" name="Объект 4">
            <a:extLst>
              <a:ext uri="{FF2B5EF4-FFF2-40B4-BE49-F238E27FC236}">
                <a16:creationId xmlns:a16="http://schemas.microsoft.com/office/drawing/2014/main" id="{1F97E3D5-6A01-4844-AD37-E45471946E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7065299"/>
              </p:ext>
            </p:extLst>
          </p:nvPr>
        </p:nvGraphicFramePr>
        <p:xfrm>
          <a:off x="239340" y="3995423"/>
          <a:ext cx="5113338" cy="276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hart" r:id="rId3" imgW="4493141" imgH="2334970" progId="Excel.Chart.8">
                  <p:embed/>
                </p:oleObj>
              </mc:Choice>
              <mc:Fallback>
                <p:oleObj name="Chart" r:id="rId3" imgW="4493141" imgH="2334970" progId="Excel.Chart.8">
                  <p:embed/>
                  <p:pic>
                    <p:nvPicPr>
                      <p:cNvPr id="39941" name="Объект 4">
                        <a:extLst>
                          <a:ext uri="{FF2B5EF4-FFF2-40B4-BE49-F238E27FC236}">
                            <a16:creationId xmlns:a16="http://schemas.microsoft.com/office/drawing/2014/main" id="{1F97E3D5-6A01-4844-AD37-E45471946E16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40" y="3995423"/>
                        <a:ext cx="5113338" cy="276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2" name="Rectangle 3">
            <a:extLst>
              <a:ext uri="{FF2B5EF4-FFF2-40B4-BE49-F238E27FC236}">
                <a16:creationId xmlns:a16="http://schemas.microsoft.com/office/drawing/2014/main" id="{3FF471C0-8AFC-408B-BE48-0774A35AB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54752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251D2EF-D7B0-4709-9D93-EEF62287D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492879"/>
              </p:ext>
            </p:extLst>
          </p:nvPr>
        </p:nvGraphicFramePr>
        <p:xfrm>
          <a:off x="349250" y="1815146"/>
          <a:ext cx="8064501" cy="9864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2180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5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30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0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33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45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Месяц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Январь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Февраль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Март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Апрель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Май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2060"/>
                          </a:solidFill>
                          <a:effectLst/>
                        </a:rPr>
                        <a:t>Июнь </a:t>
                      </a:r>
                      <a:endParaRPr lang="ru-RU" sz="16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1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Стоимость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(в </a:t>
                      </a:r>
                      <a:r>
                        <a:rPr lang="ru-RU" sz="1600" dirty="0" err="1">
                          <a:solidFill>
                            <a:srgbClr val="002060"/>
                          </a:solidFill>
                          <a:effectLst/>
                        </a:rPr>
                        <a:t>зедах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)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65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20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60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40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60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</a:rPr>
                        <a:t>45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969" name="Прямоугольник 7">
            <a:extLst>
              <a:ext uri="{FF2B5EF4-FFF2-40B4-BE49-F238E27FC236}">
                <a16:creationId xmlns:a16="http://schemas.microsoft.com/office/drawing/2014/main" id="{16E741B7-AA25-4887-82FB-9B357C4A1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8262" y="3740466"/>
            <a:ext cx="31797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За какие месяцы Петр заплатил за телефон в 2009 году меньше, чем в 2008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году? Ответ: _________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Результат РФ: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2015 г. – 58%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</a:rPr>
              <a:t>2011 г. – 47,5 %</a:t>
            </a:r>
            <a:endParaRPr lang="ru-RU" altLang="ru-RU" sz="1800" dirty="0">
              <a:latin typeface="Arial" panose="020B0604020202020204" pitchFamily="34" charset="0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C739C75B-C697-4B4C-8592-F1009E447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Picture 6" descr="http://mouo.n-om.obr55.ru/files/2017/05/ehmblema.jpg">
            <a:extLst>
              <a:ext uri="{FF2B5EF4-FFF2-40B4-BE49-F238E27FC236}">
                <a16:creationId xmlns:a16="http://schemas.microsoft.com/office/drawing/2014/main" id="{BE79E59C-E144-8048-B5AD-ABFD68C5A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633" y="147320"/>
            <a:ext cx="14144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28382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1021310" y="4605349"/>
            <a:ext cx="3255962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0188" indent="-230188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55000"/>
            </a:pPr>
            <a:endParaRPr lang="en-US" dirty="0">
              <a:solidFill>
                <a:srgbClr val="000000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Знание (40%)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Применение (40%)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Рассуждение (20%)</a:t>
            </a:r>
            <a:endParaRPr lang="en-US" sz="2000" dirty="0">
              <a:solidFill>
                <a:srgbClr val="000000"/>
              </a:solidFill>
              <a:latin typeface="Times New Roman" pitchFamily="18" charset="0"/>
              <a:ea typeface="ＭＳ Ｐゴシック"/>
              <a:cs typeface="Times New Roman" pitchFamily="18" charset="0"/>
            </a:endParaRPr>
          </a:p>
        </p:txBody>
      </p:sp>
      <p:sp>
        <p:nvSpPr>
          <p:cNvPr id="73731" name="Rectangle 5"/>
          <p:cNvSpPr>
            <a:spLocks noChangeArrowheads="1"/>
          </p:cNvSpPr>
          <p:nvPr/>
        </p:nvSpPr>
        <p:spPr bwMode="auto">
          <a:xfrm>
            <a:off x="623888" y="579438"/>
            <a:ext cx="78057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 algn="ctr"/>
            <a:r>
              <a:rPr lang="ru-RU" sz="3200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Содержание и виды познавательной деятельности </a:t>
            </a:r>
            <a:r>
              <a:rPr lang="en-US" sz="3200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TIMSS</a:t>
            </a:r>
            <a:r>
              <a:rPr lang="ru-RU" sz="3200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-20</a:t>
            </a:r>
            <a:r>
              <a:rPr lang="en-US" sz="3200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1</a:t>
            </a:r>
            <a:r>
              <a:rPr lang="ru-RU" sz="3200">
                <a:solidFill>
                  <a:srgbClr val="00A3C1"/>
                </a:solidFill>
                <a:latin typeface="Times New Roman" pitchFamily="18" charset="0"/>
                <a:ea typeface="ＭＳ Ｐゴシック"/>
                <a:cs typeface="Times New Roman" pitchFamily="18" charset="0"/>
              </a:rPr>
              <a:t>9. Математика</a:t>
            </a:r>
          </a:p>
        </p:txBody>
      </p:sp>
      <p:sp>
        <p:nvSpPr>
          <p:cNvPr id="73732" name="Rectangle 2"/>
          <p:cNvSpPr>
            <a:spLocks noChangeArrowheads="1"/>
          </p:cNvSpPr>
          <p:nvPr/>
        </p:nvSpPr>
        <p:spPr bwMode="auto">
          <a:xfrm>
            <a:off x="4664075" y="4767263"/>
            <a:ext cx="3302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0188" indent="-230188">
              <a:lnSpc>
                <a:spcPct val="80000"/>
              </a:lnSpc>
              <a:spcBef>
                <a:spcPct val="20000"/>
              </a:spcBef>
              <a:buClr>
                <a:srgbClr val="000000"/>
              </a:buClr>
              <a:buSzPct val="55000"/>
            </a:pPr>
            <a:endParaRPr lang="ru-RU" sz="2400">
              <a:solidFill>
                <a:srgbClr val="000000"/>
              </a:solidFill>
              <a:latin typeface="Tahoma" pitchFamily="34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ＭＳ Ｐゴシック"/>
              </a:rPr>
              <a:t>Знания (35%)</a:t>
            </a:r>
            <a:endParaRPr lang="en-US" sz="2000">
              <a:solidFill>
                <a:srgbClr val="000000"/>
              </a:solidFill>
              <a:latin typeface="Times New Roman" pitchFamily="18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ＭＳ Ｐゴシック"/>
              </a:rPr>
              <a:t>Применение (40%)</a:t>
            </a:r>
            <a:endParaRPr lang="en-US" sz="2000">
              <a:solidFill>
                <a:srgbClr val="000000"/>
              </a:solidFill>
              <a:latin typeface="Times New Roman" pitchFamily="18" charset="0"/>
              <a:ea typeface="ＭＳ Ｐゴシック"/>
              <a:cs typeface="ＭＳ Ｐゴシック"/>
            </a:endParaRPr>
          </a:p>
          <a:p>
            <a:pPr marL="638175" lvl="1" indent="-293688">
              <a:lnSpc>
                <a:spcPct val="80000"/>
              </a:lnSpc>
              <a:spcBef>
                <a:spcPct val="20000"/>
              </a:spcBef>
              <a:buClr>
                <a:srgbClr val="003366"/>
              </a:buClr>
              <a:buFontTx/>
              <a:buChar char="–"/>
            </a:pPr>
            <a:r>
              <a:rPr lang="ru-RU" sz="2000">
                <a:solidFill>
                  <a:srgbClr val="000000"/>
                </a:solidFill>
                <a:latin typeface="Times New Roman" pitchFamily="18" charset="0"/>
                <a:ea typeface="ＭＳ Ｐゴシック"/>
                <a:cs typeface="ＭＳ Ｐゴシック"/>
              </a:rPr>
              <a:t>Рассуждение (25%)</a:t>
            </a:r>
            <a:endParaRPr lang="en-US" sz="2000">
              <a:solidFill>
                <a:srgbClr val="000000"/>
              </a:solidFill>
              <a:latin typeface="Times New Roman" pitchFamily="18" charset="0"/>
              <a:ea typeface="ＭＳ Ｐゴシック"/>
              <a:cs typeface="ＭＳ Ｐゴシック"/>
            </a:endParaRPr>
          </a:p>
        </p:txBody>
      </p:sp>
      <p:graphicFrame>
        <p:nvGraphicFramePr>
          <p:cNvPr id="73788" name="Group 60"/>
          <p:cNvGraphicFramePr>
            <a:graphicFrameLocks noGrp="1"/>
          </p:cNvGraphicFramePr>
          <p:nvPr/>
        </p:nvGraphicFramePr>
        <p:xfrm>
          <a:off x="690563" y="1631950"/>
          <a:ext cx="7793037" cy="2977833"/>
        </p:xfrm>
        <a:graphic>
          <a:graphicData uri="http://schemas.openxmlformats.org/drawingml/2006/table">
            <a:tbl>
              <a:tblPr/>
              <a:tblGrid>
                <a:gridCol w="48053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Содержание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4 класс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8 класс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Числа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50 %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Алгебра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Геометрические фигуры и </a:t>
                      </a:r>
                      <a:b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</a:b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измерения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30 %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Представление данных / Представление данных и вероятность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ea typeface="ＭＳ Ｐゴシック"/>
                          <a:cs typeface="ＭＳ Ｐゴシック"/>
                        </a:rPr>
                        <a:t>20 %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3789" name="Rectangle 61"/>
          <p:cNvSpPr>
            <a:spLocks noChangeArrowheads="1"/>
          </p:cNvSpPr>
          <p:nvPr/>
        </p:nvSpPr>
        <p:spPr bwMode="auto">
          <a:xfrm>
            <a:off x="465932" y="4735512"/>
            <a:ext cx="963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hlink"/>
                </a:solidFill>
              </a:rPr>
              <a:t>4 класс</a:t>
            </a:r>
          </a:p>
        </p:txBody>
      </p:sp>
      <p:sp>
        <p:nvSpPr>
          <p:cNvPr id="73790" name="Rectangle 62"/>
          <p:cNvSpPr>
            <a:spLocks noChangeArrowheads="1"/>
          </p:cNvSpPr>
          <p:nvPr/>
        </p:nvSpPr>
        <p:spPr bwMode="auto">
          <a:xfrm>
            <a:off x="5245100" y="4584700"/>
            <a:ext cx="9636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accent2"/>
                </a:solidFill>
              </a:rPr>
              <a:t>8 класс</a:t>
            </a:r>
          </a:p>
        </p:txBody>
      </p:sp>
      <p:sp>
        <p:nvSpPr>
          <p:cNvPr id="73791" name="Line 63"/>
          <p:cNvSpPr>
            <a:spLocks noChangeShapeType="1"/>
          </p:cNvSpPr>
          <p:nvPr/>
        </p:nvSpPr>
        <p:spPr bwMode="auto">
          <a:xfrm>
            <a:off x="6726238" y="3024188"/>
            <a:ext cx="0" cy="488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92" name="Line 64"/>
          <p:cNvSpPr>
            <a:spLocks noChangeShapeType="1"/>
          </p:cNvSpPr>
          <p:nvPr/>
        </p:nvSpPr>
        <p:spPr bwMode="auto">
          <a:xfrm flipV="1">
            <a:off x="6724650" y="3738563"/>
            <a:ext cx="9525" cy="45243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1364</Words>
  <Application>Microsoft Office PowerPoint</Application>
  <PresentationFormat>Экран (4:3)</PresentationFormat>
  <Paragraphs>216</Paragraphs>
  <Slides>33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Calibri</vt:lpstr>
      <vt:lpstr>Tahoma</vt:lpstr>
      <vt:lpstr>Times</vt:lpstr>
      <vt:lpstr>Times New Roman</vt:lpstr>
      <vt:lpstr>Verdana</vt:lpstr>
      <vt:lpstr>1_TIMSS-PIRLS</vt:lpstr>
      <vt:lpstr>6_TIMSS-PIRLS</vt:lpstr>
      <vt:lpstr>Chart</vt:lpstr>
      <vt:lpstr>Международные сравнительные исследования качества образования. Исследование TIMSS</vt:lpstr>
      <vt:lpstr>Презентация PowerPoint</vt:lpstr>
      <vt:lpstr>Презентация PowerPoint</vt:lpstr>
      <vt:lpstr>TIMSS-2015</vt:lpstr>
      <vt:lpstr>TIMSS-2015. Раздел «Анализ данных»</vt:lpstr>
      <vt:lpstr>TIMSS-2015. Раздел «Анализ данных»</vt:lpstr>
      <vt:lpstr>Презентация PowerPoint</vt:lpstr>
      <vt:lpstr>Презентация PowerPoint</vt:lpstr>
      <vt:lpstr>Презентация PowerPoint</vt:lpstr>
      <vt:lpstr>Основные изменения теста  TIMSS 2019 (4 и 8 классы)</vt:lpstr>
      <vt:lpstr>Оценка результатов  TIMSS 2019</vt:lpstr>
      <vt:lpstr>Сад Лили</vt:lpstr>
      <vt:lpstr>Сад Лили</vt:lpstr>
      <vt:lpstr>Сад Лили</vt:lpstr>
      <vt:lpstr>Сад Лили</vt:lpstr>
      <vt:lpstr>Сад Лили</vt:lpstr>
      <vt:lpstr>Сад Лили</vt:lpstr>
      <vt:lpstr>Оценка ответов учащихся (8 класс)  </vt:lpstr>
      <vt:lpstr>Критерии оценки ответа</vt:lpstr>
      <vt:lpstr>Презентация PowerPoint</vt:lpstr>
      <vt:lpstr>Критерии оценки  ответов учащихся </vt:lpstr>
      <vt:lpstr>Дополнительная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Спасибо за внимание!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участия регионов в исследовании TIMSS 2019</dc:title>
  <dc:creator>Elena Smirnova</dc:creator>
  <cp:lastModifiedBy>Оксана Рыдзе</cp:lastModifiedBy>
  <cp:revision>51</cp:revision>
  <dcterms:created xsi:type="dcterms:W3CDTF">2018-03-27T11:45:19Z</dcterms:created>
  <dcterms:modified xsi:type="dcterms:W3CDTF">2019-04-05T06:09:43Z</dcterms:modified>
</cp:coreProperties>
</file>