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337" r:id="rId3"/>
    <p:sldId id="338" r:id="rId4"/>
    <p:sldId id="339" r:id="rId5"/>
    <p:sldId id="301" r:id="rId6"/>
    <p:sldId id="307" r:id="rId7"/>
    <p:sldId id="302" r:id="rId8"/>
    <p:sldId id="344" r:id="rId9"/>
    <p:sldId id="345" r:id="rId10"/>
    <p:sldId id="303" r:id="rId11"/>
    <p:sldId id="306" r:id="rId12"/>
    <p:sldId id="310" r:id="rId13"/>
    <p:sldId id="313" r:id="rId14"/>
    <p:sldId id="311" r:id="rId15"/>
    <p:sldId id="312" r:id="rId16"/>
    <p:sldId id="319" r:id="rId17"/>
    <p:sldId id="341" r:id="rId18"/>
    <p:sldId id="340" r:id="rId19"/>
    <p:sldId id="342" r:id="rId20"/>
    <p:sldId id="315" r:id="rId21"/>
    <p:sldId id="317" r:id="rId22"/>
    <p:sldId id="318" r:id="rId23"/>
    <p:sldId id="325" r:id="rId24"/>
    <p:sldId id="326" r:id="rId25"/>
    <p:sldId id="327" r:id="rId26"/>
    <p:sldId id="328" r:id="rId27"/>
    <p:sldId id="331" r:id="rId28"/>
    <p:sldId id="324" r:id="rId29"/>
    <p:sldId id="332" r:id="rId30"/>
    <p:sldId id="334" r:id="rId31"/>
    <p:sldId id="335" r:id="rId32"/>
    <p:sldId id="336" r:id="rId33"/>
    <p:sldId id="333" r:id="rId34"/>
    <p:sldId id="278" r:id="rId35"/>
  </p:sldIdLst>
  <p:sldSz cx="12192000" cy="6858000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9966FF"/>
    <a:srgbClr val="D9D9D9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2" autoAdjust="0"/>
    <p:restoredTop sz="88032" autoAdjust="0"/>
  </p:normalViewPr>
  <p:slideViewPr>
    <p:cSldViewPr snapToGrid="0">
      <p:cViewPr varScale="1">
        <p:scale>
          <a:sx n="102" d="100"/>
          <a:sy n="102" d="100"/>
        </p:scale>
        <p:origin x="7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400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Математика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Сингапур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Йемен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606</c:v>
                </c:pt>
                <c:pt idx="1">
                  <c:v>542</c:v>
                </c:pt>
                <c:pt idx="2">
                  <c:v>500</c:v>
                </c:pt>
                <c:pt idx="3">
                  <c:v>248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8171872"/>
        <c:axId val="238174224"/>
      </c:barChart>
      <c:catAx>
        <c:axId val="23817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8174224"/>
        <c:crosses val="autoZero"/>
        <c:auto val="1"/>
        <c:lblAlgn val="ctr"/>
        <c:lblOffset val="100"/>
        <c:noMultiLvlLbl val="0"/>
      </c:catAx>
      <c:valAx>
        <c:axId val="238174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8171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Естествознание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Республика Корея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Йемен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587</c:v>
                </c:pt>
                <c:pt idx="1">
                  <c:v>552</c:v>
                </c:pt>
                <c:pt idx="2">
                  <c:v>500</c:v>
                </c:pt>
                <c:pt idx="3">
                  <c:v>209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5611024"/>
        <c:axId val="235611416"/>
      </c:barChart>
      <c:catAx>
        <c:axId val="23561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5611416"/>
        <c:crosses val="autoZero"/>
        <c:auto val="1"/>
        <c:lblAlgn val="ctr"/>
        <c:lblOffset val="100"/>
        <c:noMultiLvlLbl val="0"/>
      </c:catAx>
      <c:valAx>
        <c:axId val="235611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5611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Математика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Республика Корея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Гана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613</c:v>
                </c:pt>
                <c:pt idx="1">
                  <c:v>539</c:v>
                </c:pt>
                <c:pt idx="2">
                  <c:v>500</c:v>
                </c:pt>
                <c:pt idx="3">
                  <c:v>331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5612200"/>
        <c:axId val="235612592"/>
      </c:barChart>
      <c:catAx>
        <c:axId val="235612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5612592"/>
        <c:crosses val="autoZero"/>
        <c:auto val="1"/>
        <c:lblAlgn val="ctr"/>
        <c:lblOffset val="100"/>
        <c:noMultiLvlLbl val="0"/>
      </c:catAx>
      <c:valAx>
        <c:axId val="235612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5612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Естествознание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Сингапур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Гана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590</c:v>
                </c:pt>
                <c:pt idx="1">
                  <c:v>542</c:v>
                </c:pt>
                <c:pt idx="2">
                  <c:v>500</c:v>
                </c:pt>
                <c:pt idx="3">
                  <c:v>306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5613376"/>
        <c:axId val="235613768"/>
      </c:barChart>
      <c:catAx>
        <c:axId val="23561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5613768"/>
        <c:crosses val="autoZero"/>
        <c:auto val="1"/>
        <c:lblAlgn val="ctr"/>
        <c:lblOffset val="100"/>
        <c:noMultiLvlLbl val="0"/>
      </c:catAx>
      <c:valAx>
        <c:axId val="235613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561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Математика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Сингапур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Кувейт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618</c:v>
                </c:pt>
                <c:pt idx="1">
                  <c:v>564</c:v>
                </c:pt>
                <c:pt idx="2">
                  <c:v>500</c:v>
                </c:pt>
                <c:pt idx="3">
                  <c:v>353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9885992"/>
        <c:axId val="239886384"/>
      </c:barChart>
      <c:catAx>
        <c:axId val="239885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6384"/>
        <c:crosses val="autoZero"/>
        <c:auto val="1"/>
        <c:lblAlgn val="ctr"/>
        <c:lblOffset val="100"/>
        <c:noMultiLvlLbl val="0"/>
      </c:catAx>
      <c:valAx>
        <c:axId val="23988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5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Естествознание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Сингапур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Кувейт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590</c:v>
                </c:pt>
                <c:pt idx="1">
                  <c:v>567</c:v>
                </c:pt>
                <c:pt idx="2">
                  <c:v>500</c:v>
                </c:pt>
                <c:pt idx="3">
                  <c:v>337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9886776"/>
        <c:axId val="239887168"/>
      </c:barChart>
      <c:catAx>
        <c:axId val="239886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7168"/>
        <c:crosses val="autoZero"/>
        <c:auto val="1"/>
        <c:lblAlgn val="ctr"/>
        <c:lblOffset val="100"/>
        <c:noMultiLvlLbl val="0"/>
      </c:catAx>
      <c:valAx>
        <c:axId val="239887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6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Математика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Сингапур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Саудовская Аравия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621</c:v>
                </c:pt>
                <c:pt idx="1">
                  <c:v>538</c:v>
                </c:pt>
                <c:pt idx="2">
                  <c:v>500</c:v>
                </c:pt>
                <c:pt idx="3">
                  <c:v>368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9887952"/>
        <c:axId val="239888344"/>
      </c:barChart>
      <c:catAx>
        <c:axId val="23988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8344"/>
        <c:crosses val="autoZero"/>
        <c:auto val="1"/>
        <c:lblAlgn val="ctr"/>
        <c:lblOffset val="100"/>
        <c:noMultiLvlLbl val="0"/>
      </c:catAx>
      <c:valAx>
        <c:axId val="239888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7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Естествознание</a:t>
            </a:r>
            <a:endParaRPr lang="ru-RU" dirty="0"/>
          </a:p>
        </c:rich>
      </c:tx>
      <c:layout>
        <c:manualLayout>
          <c:xMode val="edge"/>
          <c:yMode val="edge"/>
          <c:x val="0.20597636645019457"/>
          <c:y val="5.63974215276507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89244488904185"/>
          <c:y val="0.16260442404466321"/>
          <c:w val="0.88655285153417873"/>
          <c:h val="0.41179842939842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Сингапур</c:v>
                </c:pt>
                <c:pt idx="1">
                  <c:v>Россия</c:v>
                </c:pt>
                <c:pt idx="2">
                  <c:v>Среднее значение шкалы TIMSS</c:v>
                </c:pt>
                <c:pt idx="3">
                  <c:v>Южная Африка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597</c:v>
                </c:pt>
                <c:pt idx="1">
                  <c:v>544</c:v>
                </c:pt>
                <c:pt idx="2">
                  <c:v>500</c:v>
                </c:pt>
                <c:pt idx="3">
                  <c:v>358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9889128"/>
        <c:axId val="239889520"/>
      </c:barChart>
      <c:catAx>
        <c:axId val="239889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9520"/>
        <c:crosses val="autoZero"/>
        <c:auto val="1"/>
        <c:lblAlgn val="ctr"/>
        <c:lblOffset val="100"/>
        <c:noMultiLvlLbl val="0"/>
      </c:catAx>
      <c:valAx>
        <c:axId val="239889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889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80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80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B300A0-4938-49F1-A854-6BE441B67DA3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7361"/>
            <a:ext cx="5335893" cy="391063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890665" cy="49800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30218"/>
            <a:ext cx="2890665" cy="49800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39A64-02D4-4673-8F50-1DF214A34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02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46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964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796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812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691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09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379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64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984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19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598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64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12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978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591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072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08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83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39A64-02D4-4673-8F50-1DF214A3498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42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051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984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517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2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99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557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45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263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75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16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38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39A57-E440-40DD-9F85-C3FC95979946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DD9A5-5E75-4665-88F0-E44326FA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04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4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6.jpg"/><Relationship Id="rId9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6.jpg"/><Relationship Id="rId7" Type="http://schemas.openxmlformats.org/officeDocument/2006/relationships/chart" Target="../charts/chart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12801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8" y="0"/>
            <a:ext cx="1445621" cy="12801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280160"/>
            <a:ext cx="12192000" cy="182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68137"/>
            <a:ext cx="12192000" cy="289124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ашивка 7"/>
          <p:cNvSpPr/>
          <p:nvPr/>
        </p:nvSpPr>
        <p:spPr>
          <a:xfrm>
            <a:off x="746213" y="2155371"/>
            <a:ext cx="452845" cy="801189"/>
          </a:xfrm>
          <a:prstGeom prst="chevron">
            <a:avLst>
              <a:gd name="adj" fmla="val 653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083125" y="2159725"/>
            <a:ext cx="452845" cy="801189"/>
          </a:xfrm>
          <a:prstGeom prst="chevron">
            <a:avLst>
              <a:gd name="adj" fmla="val 6538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9621" y="2090057"/>
            <a:ext cx="113614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международного сравнительного исследования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TIMSS-2019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образовательных организациях Краснодарского края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20932" y="5451730"/>
            <a:ext cx="4971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сопровождения процедуры оценка качества образования,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координатор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TIMSS-2019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Маргарита Станиславовна Михеева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908" y="62728"/>
            <a:ext cx="1900165" cy="9224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83125" cy="1083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046617"/>
            <a:ext cx="1979028" cy="163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1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1795849" y="1275154"/>
            <a:ext cx="8624778" cy="67246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теста (4 класс):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2172437" y="1984770"/>
            <a:ext cx="650670" cy="406241"/>
          </a:xfrm>
          <a:prstGeom prst="down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9431076" y="1984769"/>
            <a:ext cx="650670" cy="406241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38286" y="2472270"/>
            <a:ext cx="4318555" cy="468894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часть теста: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19410" y="2436426"/>
            <a:ext cx="4318555" cy="46889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часть теста: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5360" y="2879819"/>
            <a:ext cx="5644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(50 %);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еометрические фигуры и измерения (30 %);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представление данных (20 %).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0176" y="2879819"/>
            <a:ext cx="4399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 (45 %);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изика и химия (35 %);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география и астрономия (20 %).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964001" y="4127359"/>
            <a:ext cx="4288473" cy="39500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познавательной деятельности: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5360" y="4766230"/>
            <a:ext cx="5644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(40 %);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(40 %);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рассуждение (20 %).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20782" y="4760284"/>
            <a:ext cx="4771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(40 %);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(40 %);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рассуждение (20 %).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123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1795849" y="1275154"/>
            <a:ext cx="8624778" cy="67246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теста (8 класс):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2172437" y="1984770"/>
            <a:ext cx="650670" cy="406241"/>
          </a:xfrm>
          <a:prstGeom prst="down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9431076" y="1984769"/>
            <a:ext cx="650670" cy="406241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38286" y="2472270"/>
            <a:ext cx="4318555" cy="468894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часть теста: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19410" y="2436426"/>
            <a:ext cx="4318555" cy="46889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часть теста: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5360" y="2879819"/>
            <a:ext cx="5644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(30 %);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(30 %);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еометрия (20 %);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представление данных и вероятность (20 %).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0176" y="2879819"/>
            <a:ext cx="4066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 (35 %);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изика 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5 %);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имия (20 %);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география и астрономия (20 %).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964001" y="4127359"/>
            <a:ext cx="4288473" cy="39500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познавательной деятельности: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5360" y="4766230"/>
            <a:ext cx="5644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(35 %);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(40 %);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рассуждение (25 %).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20782" y="4760284"/>
            <a:ext cx="4771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(35 %);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(35 %);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рассуждение (30 %).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301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86473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Школьного координатора </a:t>
            </a:r>
          </a:p>
          <a:p>
            <a:pPr algn="ctr"/>
            <a:r>
              <a:rPr lang="ru-RU" sz="26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подготовки к проведению исследования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83334" y="2501272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27233" y="2338363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даты и сроков проведения исследования и согласование их с Региональным координатором.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83334" y="3065295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327233" y="2970497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администрации школы и учителей, преподающих в отобранном классе, с задачами исследования и особенностями его проведения.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83334" y="3780686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327233" y="3617777"/>
            <a:ext cx="10541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директором школы выбор и назначение учителей, которые будут проводить тестирование в отобранном классе. Ознакомление их с информацией об исследовании, этапами тестирования и используемыми материалами.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83334" y="4576204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327233" y="4538535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пакета с материалами исследования и проверка их комплектности.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83334" y="5083656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327233" y="5059246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конфиденциальности полученных материалов.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24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1795849" y="1275154"/>
            <a:ext cx="8624778" cy="67246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определению даты проведения исследования: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2443" y="2130458"/>
            <a:ext cx="10080039" cy="565608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Желательно,  чтобы тестирование не проходило в первый или последний день недели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62443" y="2841576"/>
            <a:ext cx="10080039" cy="5656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лучше всего организовать в первой половине дня (до обеда). Проведение его после уроков может привести к необъективной оценке подготовки учащихся.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62443" y="3586674"/>
            <a:ext cx="10080039" cy="1117301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бумажных анкет должно происходить в этот же день, после выполнения учащимися теста. Анкетирование учащихся, проходивших тестирование на компьютерах, можно провести в другом кабинете, чтобы не занимать дополнительное время в кабинете, где находятся компьютеры.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95848" y="4883465"/>
            <a:ext cx="8624779" cy="133822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Точная информация о дате и времени проведения тестирования необходима, поскольку в некоторых школах во время проведения тестирования будут присутствовать Наблюдатели из Национального центра или Международного координационного центра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848" y="6287678"/>
            <a:ext cx="9346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исследования должны знать о времени и месте его проведения!!!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552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86473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Школьного координатора </a:t>
            </a:r>
          </a:p>
          <a:p>
            <a:pPr algn="ctr"/>
            <a:r>
              <a:rPr lang="ru-RU" sz="26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проведения исследования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89975" y="2368846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27233" y="2338363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тестирования в соответствии с установленным порядком проведения.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89975" y="2828741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333874" y="2733943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тем, чтобы исследование проходило строго по сценарию, разработанному Международным координационным центром, для всех участвующих.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83334" y="3358250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327233" y="3333840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над заполнением Протокола проведения тестирования.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83334" y="3757831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327233" y="3663033"/>
            <a:ext cx="10541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тестирования учащихся расчёт коэффициента участия и организация дополнительного тестирования, если коэффициент участия оказался ниже 90 %, т.е. менее 90% отобранных учащихся участвовали в тестировании.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83334" y="4547889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333874" y="4507254"/>
            <a:ext cx="105411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анкетирования администрации школы и учителей: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классы: учителя начальной школы, преподающих в 4 классе, отобранном для тестирования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(в соответствии со Списком учителей)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классы: учителя, преподающие математику и предметы естественнонаучного цикла в 8 классе, отобранном для тестирования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соответствии со Списком учителей)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607983" y="6070654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051882" y="6070654"/>
            <a:ext cx="10140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анкетирования родителей учащихся 4 класса, отобранного для тестирования.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391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86473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Школьного координатора </a:t>
            </a:r>
          </a:p>
          <a:p>
            <a:pPr algn="ctr"/>
            <a:r>
              <a:rPr lang="ru-RU" sz="26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сбора и отправки материалов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89975" y="2368846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27233" y="2338363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всех материалов тестирования, в том числе всех заполненных документов (Списка учащихся, Протокола проведения тестирования и т.д.) и незаполненных тетрадей и анкет.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83334" y="3089828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76693" y="3619337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327233" y="3068676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Списка учителей (отметка об участии учителей в анкетировании).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27233" y="3570517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всех материалов тестирования и анкетирования (включая Список учащихся и Список учителей) Региональному координатору.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36192" y="4398084"/>
            <a:ext cx="10080039" cy="118045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Школьному координатору необходимо помнить, что он отвечает за сохранность и конфиденциальность всех полученных материалов. Их содержание не подлежит разглашению и копированию. Все материалы, как заполненные, так и неиспользованные, должны быть возвращены Региональному координатору.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082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учителей, которые будут проводить тестирование: 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7645" y="1864015"/>
            <a:ext cx="11500700" cy="546885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проводящий тестирование, должен обязательно использовать Список учащихся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(который будет передан в образовательную организацию вместе со всеми материалами исследования)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работе для того, чтобы:</a:t>
            </a:r>
          </a:p>
        </p:txBody>
      </p:sp>
      <p:sp>
        <p:nvSpPr>
          <p:cNvPr id="12" name="Овал 11"/>
          <p:cNvSpPr/>
          <p:nvPr/>
        </p:nvSpPr>
        <p:spPr>
          <a:xfrm>
            <a:off x="496835" y="2458076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55053" y="2432700"/>
            <a:ext cx="11013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ученик получил свой собственный пароль для ввода в программу тестирования с предусмотренным именно для него вариантом теста (только для образовательных организаций, отобранных для проведения исследования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компьютерах);</a:t>
            </a:r>
          </a:p>
        </p:txBody>
      </p:sp>
      <p:sp>
        <p:nvSpPr>
          <p:cNvPr id="14" name="Овал 13"/>
          <p:cNvSpPr/>
          <p:nvPr/>
        </p:nvSpPr>
        <p:spPr>
          <a:xfrm>
            <a:off x="496835" y="3299824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55053" y="3154205"/>
            <a:ext cx="11013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ученик получил свою тетрадь с предусмотренным именно для него номером (вариантом)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для образовательных организаций, отобранных для проведения исследования в тетрадях);</a:t>
            </a:r>
          </a:p>
        </p:txBody>
      </p:sp>
      <p:sp>
        <p:nvSpPr>
          <p:cNvPr id="16" name="Овал 15"/>
          <p:cNvSpPr/>
          <p:nvPr/>
        </p:nvSpPr>
        <p:spPr>
          <a:xfrm>
            <a:off x="496835" y="3821060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5052" y="3675441"/>
            <a:ext cx="11336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 участие учеников в тестировании; отметить отсутствующих учащихся или покинувших тестирование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причинам.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7645" y="4242758"/>
            <a:ext cx="11500700" cy="546885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тестирования учитель должен пользоваться часами для контроля за временем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окончания работы над каждой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частью.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7645" y="4883135"/>
            <a:ext cx="11500700" cy="546885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должно проходить строго по Сценарию проведения тестирования, приведенному в Руководстве по проведению тестирования.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783236" y="5545189"/>
            <a:ext cx="10085109" cy="1232683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проводящий тестирование, не должен позволять учащимся разговаривать во время выполнения теста. Особое внимание следует обратить на то, чтобы учитель, проводящий тестирование, не отвечал на вопросы учащихся с момента начала выполнения теста. Нельзя сообщать им никакой дополнительной специальной информации, давать ответы на вопросы или инструктировать их.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работы над анкетой учитель может объяснить учащимся любой непонятный им вопрос.</a:t>
            </a:r>
          </a:p>
        </p:txBody>
      </p:sp>
    </p:spTree>
    <p:extLst>
      <p:ext uri="{BB962C8B-B14F-4D97-AF65-F5344CB8AC3E}">
        <p14:creationId xmlns:p14="http://schemas.microsoft.com/office/powerpoint/2010/main" val="266492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12801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8" y="0"/>
            <a:ext cx="1445621" cy="12801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280160"/>
            <a:ext cx="12192000" cy="182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68137"/>
            <a:ext cx="12192000" cy="289124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ашивка 7"/>
          <p:cNvSpPr/>
          <p:nvPr/>
        </p:nvSpPr>
        <p:spPr>
          <a:xfrm>
            <a:off x="746213" y="2155371"/>
            <a:ext cx="452845" cy="801189"/>
          </a:xfrm>
          <a:prstGeom prst="chevron">
            <a:avLst>
              <a:gd name="adj" fmla="val 653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083125" y="2159725"/>
            <a:ext cx="452845" cy="801189"/>
          </a:xfrm>
          <a:prstGeom prst="chevron">
            <a:avLst>
              <a:gd name="adj" fmla="val 6538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1024" y="2090678"/>
            <a:ext cx="11361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международного сравнительного исследования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TIMSS-2019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4 и 8 классах образовательных организаций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тетрадях)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908" y="62728"/>
            <a:ext cx="1900165" cy="9224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83125" cy="1083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046617"/>
            <a:ext cx="1979028" cy="163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98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86473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Проводящего тестирование (в тетрадях):</a:t>
            </a:r>
          </a:p>
        </p:txBody>
      </p:sp>
      <p:sp>
        <p:nvSpPr>
          <p:cNvPr id="14" name="Овал 13"/>
          <p:cNvSpPr/>
          <p:nvPr/>
        </p:nvSpPr>
        <p:spPr>
          <a:xfrm>
            <a:off x="883334" y="2192918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46086" y="2139885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Проводящий тестирование должен изучить Руководство до проведения тестирования.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83334" y="2625050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346086" y="2591632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возникновения каких-либо проблем следует обратиться к Школьному координатору.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83334" y="3081628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327233" y="2974837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Важно, чтобы каждый ученик получил именно ту тетрадь и анкету, которые были для него приготовлены.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83334" y="3643674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327233" y="3611271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тестирование следует в соответствии с рекомендациями и Сценарием проведения тестирования, приведёнными в Руководстве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83334" y="4250860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364939" y="4250860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каждого ученика в тестировании отмечается в Списке учащихся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058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86473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Проводящего тестирование (в тетрадях)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проведению тестирования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</p:txBody>
      </p:sp>
      <p:sp>
        <p:nvSpPr>
          <p:cNvPr id="14" name="Овал 13"/>
          <p:cNvSpPr/>
          <p:nvPr/>
        </p:nvSpPr>
        <p:spPr>
          <a:xfrm>
            <a:off x="883334" y="2192918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46086" y="2139885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со Школьным координатором Проводящий тестирование должен обсудить все вопросы, связанные с подготовкой к тестированию.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83334" y="2786216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83334" y="3741620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83334" y="4303666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83334" y="4910852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346086" y="2756719"/>
            <a:ext cx="10541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тестирования в отобранном классе требуется отдельная комната. В помещении должно быть достаточно парт и стульев для всех учащихся, отобранных для тестирования. Желательно, чтобы ученики сидели по одному за партой.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46086" y="3667095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Проводящий тестирование должен иметь возможность свободно перемещаться по классу во время работы учащихся.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6086" y="4264521"/>
            <a:ext cx="1054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Проводящий тестирование должен иметь всё необходимое для работы: Руководство по проведению тестирования, часы, запас ручек и калькуляторов.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6086" y="4848993"/>
            <a:ext cx="1054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Проводящий тестирование может присутствовать на тестировании в качестве наблюдателя.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93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348792" y="1275154"/>
            <a:ext cx="11519554" cy="958999"/>
          </a:xfrm>
          <a:prstGeom prst="roundRect">
            <a:avLst/>
          </a:prstGeom>
          <a:solidFill>
            <a:schemeClr val="accent6"/>
          </a:solidFill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Международное исследование по оценке  качества математического и естественнонаучного образования. Исследование проводится Международной ассоциацией по оценке учебных достижений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IEA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 Association for the Evaluation of Educational Achievement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838884" y="4932567"/>
            <a:ext cx="9027902" cy="6451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38884" y="4024480"/>
            <a:ext cx="9027902" cy="84390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840443" y="3304743"/>
            <a:ext cx="9027902" cy="6451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840442" y="2581200"/>
            <a:ext cx="9027903" cy="6451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5" name="AutoShape 48"/>
          <p:cNvSpPr>
            <a:spLocks noChangeArrowheads="1"/>
          </p:cNvSpPr>
          <p:nvPr/>
        </p:nvSpPr>
        <p:spPr bwMode="auto">
          <a:xfrm>
            <a:off x="348792" y="3078087"/>
            <a:ext cx="2153513" cy="2005013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endParaRPr lang="ru-RU" sz="1800"/>
          </a:p>
        </p:txBody>
      </p:sp>
      <p:sp>
        <p:nvSpPr>
          <p:cNvPr id="36" name="Text Box 53"/>
          <p:cNvSpPr txBox="1">
            <a:spLocks noChangeArrowheads="1"/>
          </p:cNvSpPr>
          <p:nvPr/>
        </p:nvSpPr>
        <p:spPr bwMode="auto">
          <a:xfrm>
            <a:off x="3049048" y="2581199"/>
            <a:ext cx="8311410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сравнительную оценку уровня образовательных достижений учащихся начальной и основной школы разных стран</a:t>
            </a:r>
          </a:p>
        </p:txBody>
      </p:sp>
      <p:sp>
        <p:nvSpPr>
          <p:cNvPr id="37" name="Text Box 54"/>
          <p:cNvSpPr txBox="1">
            <a:spLocks noChangeArrowheads="1"/>
          </p:cNvSpPr>
          <p:nvPr/>
        </p:nvSpPr>
        <p:spPr bwMode="auto">
          <a:xfrm>
            <a:off x="3007130" y="3304743"/>
            <a:ext cx="8334315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тенденции в изменении качества математического и естественнонаучного образования в начальной и основной школе</a:t>
            </a:r>
          </a:p>
        </p:txBody>
      </p:sp>
      <p:sp>
        <p:nvSpPr>
          <p:cNvPr id="38" name="Text Box 55"/>
          <p:cNvSpPr txBox="1">
            <a:spLocks noChangeArrowheads="1"/>
          </p:cNvSpPr>
          <p:nvPr/>
        </p:nvSpPr>
        <p:spPr bwMode="auto">
          <a:xfrm>
            <a:off x="3049048" y="4024660"/>
            <a:ext cx="8628812" cy="83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информацию об особенностях содержания программ по математике и естественнонаучным предметам, а также  об особенностях организации образовательного процесса в разных странах</a:t>
            </a:r>
          </a:p>
        </p:txBody>
      </p:sp>
      <p:sp>
        <p:nvSpPr>
          <p:cNvPr id="39" name="Text Box 56"/>
          <p:cNvSpPr txBox="1">
            <a:spLocks noChangeArrowheads="1"/>
          </p:cNvSpPr>
          <p:nvPr/>
        </p:nvSpPr>
        <p:spPr bwMode="auto">
          <a:xfrm>
            <a:off x="2941097" y="4930905"/>
            <a:ext cx="8756429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факторы, влияющие на качество математического и естественнонаучного образования в начальной и основной школе</a:t>
            </a:r>
          </a:p>
        </p:txBody>
      </p:sp>
      <p:sp>
        <p:nvSpPr>
          <p:cNvPr id="40" name="Text Box 57"/>
          <p:cNvSpPr txBox="1">
            <a:spLocks noChangeArrowheads="1"/>
          </p:cNvSpPr>
          <p:nvPr/>
        </p:nvSpPr>
        <p:spPr bwMode="auto">
          <a:xfrm>
            <a:off x="470648" y="3534210"/>
            <a:ext cx="1948314" cy="925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позволяет: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2453428" y="2903794"/>
            <a:ext cx="320704" cy="25346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2502305" y="3627337"/>
            <a:ext cx="271827" cy="10201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502305" y="4365273"/>
            <a:ext cx="271827" cy="10492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2467073" y="4973101"/>
            <a:ext cx="320704" cy="32425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521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78877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времени на тестирование и анкетирование в 4 классах (тестирование в тетрадях):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971" y="2151322"/>
            <a:ext cx="9049227" cy="461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75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78877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времени на тестирование и анкетирование в 8 классах (тестирование в тетрадях):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435" y="2099698"/>
            <a:ext cx="9242251" cy="475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времени на тестирование и анкетирование: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2443" y="1866216"/>
            <a:ext cx="10080039" cy="565608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изменить расписание уроков так, чтобы учащиеся могли выполнять первую и вторую части теста, не прерываясь при выполнении каждой из этих частей.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62443" y="2547438"/>
            <a:ext cx="10080039" cy="5656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перерывов администрация школы устанавливает по своему усмотрению – 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до 20 мин.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77974" y="3239042"/>
            <a:ext cx="10080039" cy="616521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Проводящий тестирование (учитель) должен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строго соблюдать рекомендованное распределение времени. Не допускается давать учащимся дополнительное время на выполнение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теста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88306" y="4133186"/>
            <a:ext cx="8647166" cy="162659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координатор, наблюдающий за ходом и качеством проведения тестирования, должен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 в Протоколе проведения тестирования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(который будет передан в образовательную организацию вместе со всеми материалами исследования)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время начала и окончания работы учащихся над первой и второй частями теста и время на заполнение анкет. Любое отклонение и его причина должны фиксироваться 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Протоколе проведения тестирования.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09102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rgbClr val="70AD47"/>
          </a:solidFill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проведению тестирования: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09925" y="2006328"/>
            <a:ext cx="8658420" cy="75592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координатор вскрывает пакет с материалами тестирования и передаёт его учителю, который будет проводить тестирование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367644" y="2006328"/>
            <a:ext cx="2719139" cy="551373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15 минут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тестирования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09925" y="3111228"/>
            <a:ext cx="8658420" cy="2431734"/>
          </a:xfrm>
          <a:prstGeom prst="roundRect">
            <a:avLst>
              <a:gd name="adj" fmla="val 724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пакете находятся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тестами для учащихся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для образовательных организаций, отобранных для тестирования в тетрадях); </a:t>
            </a: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анкеты для учащихся; </a:t>
            </a: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Список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3121538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rgbClr val="70AD47"/>
          </a:solidFill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проведению тестирования: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09925" y="2006328"/>
            <a:ext cx="8658420" cy="54162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координатор готовит </a:t>
            </a:r>
            <a:r>
              <a:rPr lang="ru-RU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тестирования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вносит в него следующую информацию: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367644" y="2006328"/>
            <a:ext cx="2719139" cy="551373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вскрытия пакета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00400" y="2673078"/>
            <a:ext cx="8658420" cy="1975122"/>
          </a:xfrm>
          <a:prstGeom prst="roundRect">
            <a:avLst>
              <a:gd name="adj" fmla="val 724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Идентификатор класса (берется из колонки [b] Списка учащихся);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Номер или название школы;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Название тестируемого класса;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Фамилию, имя и отчество Школьного координатора;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Фамилию, имя и отчество лица, проводящего тестирование;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Статус лица, проводящего тестирование;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Тип тестирования (основное или дополнительное);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Дату проведения тестирования.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67643" y="4813401"/>
            <a:ext cx="11500701" cy="83006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протокол проведения тестирования передается для заполнения лицу, которое будет наблюдать за ходом и качеством проведения тестирования. Им может быть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 администрации школы, или представитель органов управления образованием, или представитель Национального центра, или сам Школьный координатор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6538" y="6076949"/>
            <a:ext cx="10072282" cy="57829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координатор должен удостовериться в том, что каждый Проводящий тестирование имеет все необходимое для работы: руководство по проведению тестирования, часы.</a:t>
            </a:r>
          </a:p>
        </p:txBody>
      </p:sp>
    </p:spTree>
    <p:extLst>
      <p:ext uri="{BB962C8B-B14F-4D97-AF65-F5344CB8AC3E}">
        <p14:creationId xmlns:p14="http://schemas.microsoft.com/office/powerpoint/2010/main" val="1113343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rgbClr val="70AD47"/>
          </a:solidFill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тестирования: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7644" y="2006328"/>
            <a:ext cx="11480930" cy="77458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тестирования Школьному координатору следует проследить за тем, чтобы тестирование проводилось строго в соответствии с разработанным сценарием, приведенным в Руководстве по проведению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тестирования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67644" y="2872987"/>
            <a:ext cx="11480930" cy="367458"/>
          </a:xfrm>
          <a:prstGeom prst="roundRect">
            <a:avLst>
              <a:gd name="adj" fmla="val 26929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Школьный координатор может помочь Проводящему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5535" y="3332523"/>
            <a:ext cx="11480930" cy="1088647"/>
          </a:xfrm>
          <a:prstGeom prst="roundRect">
            <a:avLst>
              <a:gd name="adj" fmla="val 10606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ученик по какой-либо чрезвычайной причине должен уйти с тестирования после его начала, то его уход, а также причина ухода фиксируются на тетради учащегося. Если ученик вернулся через некоторое время, то на тетради записывается время его ухода и возвращения. В данных случаях считается, что ученик принял участие в тестировании. На выполнение теста данному ученику время </a:t>
            </a:r>
            <a:r>
              <a:rPr lang="ru-RU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увеличивается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5535" y="4501446"/>
            <a:ext cx="11480930" cy="1088647"/>
          </a:xfrm>
          <a:prstGeom prst="roundRect">
            <a:avLst>
              <a:gd name="adj" fmla="val 10606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ученик опоздал на тестирование, ему разрешается присоединиться к классу, только если тестирование не началось (Проводящий тестирование ещё ведёт вводную беседу с классом). Если учащиеся открыли тетради, а Проводящий читает инструкцию, то ученика не допускают до тестирования. Он может присоединиться к классу только после перерыва, на выполнение </a:t>
            </a:r>
            <a:r>
              <a:rPr lang="ru-RU" sz="1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части,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для него организуется дополнительное тестирование в другой день.</a:t>
            </a:r>
            <a:endParaRPr lang="ru-RU" sz="16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45529" y="5757074"/>
            <a:ext cx="10090936" cy="719139"/>
          </a:xfrm>
          <a:prstGeom prst="roundRect">
            <a:avLst>
              <a:gd name="adj" fmla="val 20375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проблемы, возникшие при проведении тестирования, отмечаются в Протоколе проведения тестирования.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472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rgbClr val="70AD47"/>
          </a:solidFill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списка учащихся: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7644" y="1884063"/>
            <a:ext cx="11500701" cy="7257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учащихся класса повторяет список из классного журнала. В него внесены даже те учащиеся, которые по каким-либо причинам не участвуют в тестировании. Вся информация об учащихся вносится на основе списка, полученного из школы или от Регионального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67644" y="2729777"/>
            <a:ext cx="11500701" cy="54172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тестирования и анкетирования Проводящий тестирование отмечает присутствие или отсутствие учащихся на тестировании и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7644" y="3390484"/>
            <a:ext cx="11500701" cy="93386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Списке учащихся имеются одна-две дополнительные строчки. Они используются если в класс прибыл новый ученик, который не был включен в Список учащихся. Для этого ученика в первой дополнительной строчке записываются фамилия и имя, дата рождения и пол; ему выдается тот пароль для входа в программу тестирования (или тот вариант бумажной тетради), который указан напротив его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71650" y="4426172"/>
            <a:ext cx="8658225" cy="173650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Руководством по проведению тестирования заполняется статус участия учащихся в тестировании и анкетировании. Присутствие или отсутствие учащегося на каждом этапе отмечается буквами латинского алфавита: «C», «A», «NA»: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«C» – означает, что учащийся присутствовал и выполнял работу на данном этапе исследования;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«A» – означает, что учащийся отсутствовал и не выполнял работу на данном этапе исследования;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«NA» – означает, что на момент проведения тестирования учащийся не являлся учеником данной школы</a:t>
            </a:r>
          </a:p>
        </p:txBody>
      </p:sp>
    </p:spTree>
    <p:extLst>
      <p:ext uri="{BB962C8B-B14F-4D97-AF65-F5344CB8AC3E}">
        <p14:creationId xmlns:p14="http://schemas.microsoft.com/office/powerpoint/2010/main" val="2206233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Расчёт коэффициента участия и проведение дополнительного тестирования: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3376" y="2006327"/>
            <a:ext cx="11534970" cy="584474"/>
          </a:xfrm>
          <a:prstGeom prst="round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тестирования необходимо, чтобы в нем приняло участие как можно больше учащихся выбранного для тестирования класса.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3376" y="2716860"/>
            <a:ext cx="11534970" cy="79169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менее 90% учащихся приняли участие в основном тестировании, то проводится дополнительное тестирование. Дополнительное тестирование проводится так же, как и основное, вскоре после него и только для учащихся, не принимавших участие в основном.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62443" y="3634616"/>
            <a:ext cx="10081806" cy="62104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дополнительном тестировании принимают участие лишь учащиеся, фамилии которых внесены в Список учащихся. Заменять учащихся нельзя.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8515" y="4419345"/>
            <a:ext cx="11534970" cy="1040637"/>
          </a:xfrm>
          <a:prstGeom prst="round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тестирование должно проводиться по процедуре, аналогичной процедуре проведения основного тестирования. Во время дополнительного тестирования учитель, проводящий его, должен отметить присутствовавших и отсутствовавших учеников в Списке учащихся, а также заполнить дополнительный к основному Протокол проведения тестирования.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71651" y="5623663"/>
            <a:ext cx="8667749" cy="1061524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определить, нужно ли проводить дополнительное тестирование, Школьный координатор должен провести расчет коэффициента участия. Все вычисления делаются на специальном бланке, который будет направлен в образовательную организацию вместе со всеми материалами тестирования.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532145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rgbClr val="70AD47"/>
          </a:solidFill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учащихся 4-х классов: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76982" y="2006328"/>
            <a:ext cx="10091363" cy="54162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специальных буклетах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5944" y="2702688"/>
            <a:ext cx="10091363" cy="55486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учащихся тестируемого класса проводится по схеме, которая наиболее удобна для каждой школы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5944" y="3778736"/>
            <a:ext cx="11532401" cy="171216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Заполненные анкеты передаются Школьному координатору. По итогам анкетирования родителей Школьный координатор в Списке учащихся, который используется при проведении тестирования, отмечает для каждого учащегося наличие или отсутствие анкеты для родителей. Указывается буква: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«R» – анкета заполнена и получена;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«N» – анкета не заполнена или не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возвращена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35944" y="2114550"/>
            <a:ext cx="1264256" cy="35242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flipH="1">
            <a:off x="10572749" y="2790139"/>
            <a:ext cx="1287257" cy="352425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9833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качеством проведения тестирования.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24728" y="1848355"/>
            <a:ext cx="10072282" cy="431152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получаемых данных обеспечивается:</a:t>
            </a:r>
            <a:endParaRPr lang="ru-RU" sz="24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000375" y="2363725"/>
            <a:ext cx="9191625" cy="20150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Стандартизацией инструментария;</a:t>
            </a:r>
          </a:p>
          <a:p>
            <a:pPr marL="0" indent="0">
              <a:buNone/>
            </a:pPr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Стандартизацией процедуры;</a:t>
            </a:r>
          </a:p>
          <a:p>
            <a:pPr marL="0" indent="0">
              <a:buNone/>
            </a:pPr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Наблюдением за проведением тестирования </a:t>
            </a:r>
            <a:r>
              <a:rPr lang="ru-RU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еждународными наблюдателями</a:t>
            </a:r>
            <a:r>
              <a:rPr lang="ru-RU" alt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их представителями;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95549" y="4378781"/>
            <a:ext cx="7188379" cy="1583869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в Вашу школу Наблюдатель не прибыл, администрация школы назначает лицо, которое будет присутствовать на тестировании и следить за соблюдением условий проведения.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1381525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0833" y="80891"/>
            <a:ext cx="8303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2011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21671" y="590549"/>
            <a:ext cx="4465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Trends in Mathematics and Science Study</a:t>
            </a:r>
            <a:r>
              <a:rPr lang="en-US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27" y="6098806"/>
            <a:ext cx="1008490" cy="629058"/>
          </a:xfrm>
          <a:prstGeom prst="rect">
            <a:avLst/>
          </a:prstGeom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6096000" y="1088571"/>
            <a:ext cx="8238" cy="5769429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2066984" y="1144559"/>
            <a:ext cx="1628503" cy="36623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классы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569112" y="1144559"/>
            <a:ext cx="1628503" cy="36623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классы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3" name="Диаграмма 42"/>
          <p:cNvGraphicFramePr/>
          <p:nvPr>
            <p:extLst/>
          </p:nvPr>
        </p:nvGraphicFramePr>
        <p:xfrm>
          <a:off x="8238" y="1500497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Прямоугольник 43"/>
          <p:cNvSpPr/>
          <p:nvPr/>
        </p:nvSpPr>
        <p:spPr>
          <a:xfrm>
            <a:off x="4022322" y="1718146"/>
            <a:ext cx="1999538" cy="1754326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четвероклассники демонстрируют стабильно высокий уровень математической подготовки в соответствии с международными стандартами </a:t>
            </a:r>
            <a:r>
              <a:rPr lang="en-US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6684" y="1709909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60876" y="2181554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Диаграмма 50"/>
          <p:cNvGraphicFramePr/>
          <p:nvPr>
            <p:extLst/>
          </p:nvPr>
        </p:nvGraphicFramePr>
        <p:xfrm>
          <a:off x="8238" y="3610865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022322" y="3828514"/>
            <a:ext cx="1999538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российских четвероклассников выросли на 26 баллов по международной шкале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1532" y="3865059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55724" y="4336704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6" name="Диаграмма 55"/>
          <p:cNvGraphicFramePr/>
          <p:nvPr>
            <p:extLst/>
          </p:nvPr>
        </p:nvGraphicFramePr>
        <p:xfrm>
          <a:off x="6096000" y="1507467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7" name="Прямоугольник 56"/>
          <p:cNvSpPr/>
          <p:nvPr/>
        </p:nvSpPr>
        <p:spPr>
          <a:xfrm>
            <a:off x="10110084" y="1725116"/>
            <a:ext cx="1999538" cy="156966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увеличилось число учащихся с высоким и высшим уровнем математической подготовки и снизилось число слабо подготовленных учащихся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84446" y="1716879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563301" y="2063931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0" name="Диаграмма 59"/>
          <p:cNvGraphicFramePr/>
          <p:nvPr>
            <p:extLst/>
          </p:nvPr>
        </p:nvGraphicFramePr>
        <p:xfrm>
          <a:off x="6132193" y="3721145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10146277" y="3938794"/>
            <a:ext cx="1999538" cy="1200329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 число восьмиклассников со средним, высоким и высшим уровнями естественнонаучной подготовки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15487" y="3975339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87917" y="4323417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30"/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5375" y="0"/>
            <a:ext cx="18986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03237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672463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наблюдатель за обеспечением качества проведения тестирования 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TIMSS-2019</a:t>
            </a:r>
            <a:endParaRPr 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965830" y="1971384"/>
            <a:ext cx="11007095" cy="31136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собирает информацию об исследовании в Российской Федерации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доказательства следования стандарту международной процедуры сбора данных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улучшению процедуры в последующих исследованиях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взаимодействует с Национальным координатором, чтобы отобрать школы для посещения тестовых сессий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документирует деятельность по сбору данных в РФ в ходе посещения отобранных школ для наблюдения тестовых сессий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интервьюирует школьных координаторов после проведения тестовых сессий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отчитывается в TIMSS &amp; PIRLS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3400" indent="-533400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33400" indent="-533400">
              <a:buFont typeface="Arial" panose="020B0604020202020204" pitchFamily="34" charset="0"/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7983" y="5065719"/>
            <a:ext cx="6336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 algn="ctr">
              <a:buFont typeface="Arial" panose="020B0604020202020204" pitchFamily="34" charset="0"/>
              <a:buNone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это важно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79979" y="2074907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87680" y="2522709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87680" y="2925127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62375" y="5452063"/>
            <a:ext cx="6096000" cy="1400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высочайшее качество полученных данных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полезность полученных данных и доверие к ним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сопоставимость данных TIMSS 2019 в разных странах</a:t>
            </a:r>
          </a:p>
        </p:txBody>
      </p:sp>
      <p:sp>
        <p:nvSpPr>
          <p:cNvPr id="20" name="Овал 19"/>
          <p:cNvSpPr/>
          <p:nvPr/>
        </p:nvSpPr>
        <p:spPr>
          <a:xfrm>
            <a:off x="3404157" y="5568298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406023" y="5995421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404157" y="6388266"/>
            <a:ext cx="358218" cy="320512"/>
          </a:xfrm>
          <a:prstGeom prst="ellipse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79979" y="3309284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79979" y="3696399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87680" y="4383405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79979" y="4828249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5184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672463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наблюдатель. Организация визита в школу</a:t>
            </a:r>
            <a:endParaRPr 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152647" y="2129374"/>
            <a:ext cx="10039353" cy="13602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5 дней до даты исследования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связывается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координатором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прибывает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школу в день тестирования за 1 час до начала исследования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тестовых сессий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собеседование со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координатором (30 минут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533400" indent="-533400">
              <a:buFont typeface="Arial" panose="020B0604020202020204" pitchFamily="34" charset="0"/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794429" y="2214089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794429" y="2684759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794429" y="3103662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5649" y="3519740"/>
            <a:ext cx="11500701" cy="672463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Собеседование со Школьным координатором</a:t>
            </a:r>
            <a:endParaRPr 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>
          <a:xfrm>
            <a:off x="1794429" y="5036343"/>
            <a:ext cx="10073916" cy="176888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помещения к проведению тестирования 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доставки и хранения материалов тестирования 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проведения тестирования и способы мотивации учащихся к выполнению заданий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улучшению процедуры</a:t>
            </a:r>
            <a:endParaRPr lang="en-US" alt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86615" y="4343808"/>
            <a:ext cx="10062757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 проводится после окончания </a:t>
            </a:r>
            <a:r>
              <a:rPr lang="ru-RU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тестирования. Занимает </a:t>
            </a:r>
            <a:r>
              <a:rPr lang="ru-RU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максимум 30 минут </a:t>
            </a:r>
          </a:p>
        </p:txBody>
      </p:sp>
    </p:spTree>
    <p:extLst>
      <p:ext uri="{BB962C8B-B14F-4D97-AF65-F5344CB8AC3E}">
        <p14:creationId xmlns:p14="http://schemas.microsoft.com/office/powerpoint/2010/main" val="15240512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672463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оценивает Международный наблюдатель?</a:t>
            </a:r>
            <a:endParaRPr 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862298" y="2063931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857080" y="2437733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857080" y="2827092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872993" y="3209366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872993" y="3583168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872993" y="3956970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872993" y="4343825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2220516" y="2074907"/>
            <a:ext cx="9647830" cy="42484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Подготовку к тестированию (комплектность материалов, запуск компьютеров 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Подготовленность проводящего тестирование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Помещение для проведения тестирования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поступают с опоздавшими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присутствия учащихся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тестовых материалов (тетрадей, анкет или запуск компьютеров и т.п.)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Следование сценарию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происходит контроль времени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 ли учащимся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Дисциплину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сохранности материалов и их секретности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872993" y="4708385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864444" y="5072945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875354" y="5436235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872993" y="5786778"/>
            <a:ext cx="358218" cy="3205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81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Отправка материалов: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3376" y="2006327"/>
            <a:ext cx="11534970" cy="584474"/>
          </a:xfrm>
          <a:prstGeom prst="round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работы Школьный координатор формирует пакет, содержащий все материалы тестирования, для отправки Региональному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координатору. Пакет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включать: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2065" y="2681893"/>
            <a:ext cx="7178853" cy="4045890"/>
          </a:xfrm>
          <a:prstGeom prst="roundRect">
            <a:avLst>
              <a:gd name="adj" fmla="val 8483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Заполненный Список учащихся.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USB-носители с записанными на них данными тестирования, а также неиспользованные во время тестирования USB-носители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(только для образовательных организаций, отобранных для проведения тестирования на компьютерах).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Тетради учащихся (заполненные и неиспользованные), разложенные по порядку в соответствии со Списком учащихся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(только для образовательных организаций, отобранных для проведения тестирования в тетрадях).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Заполненные и незаполненные Анкеты для учащихся, разложенные по порядку в соответствии со Списком учащихся.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Заполненные и незаполненные Анкеты для родителей, разложенные по порядку в соответствии со Списком учащихся.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Заполненный Список учителей.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Протокол(-ы) проведения тестирования.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Форму расчета коэффициента участия.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961117" y="3406362"/>
            <a:ext cx="3082565" cy="235341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Сдача материалов будет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осуществляться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2019 года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ГКУ КК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ЦОКО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Краснодар, ул. Стасова, 180, кабинет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8446416" y="4251489"/>
            <a:ext cx="933254" cy="62216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2799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12801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8" y="0"/>
            <a:ext cx="1445621" cy="12801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280160"/>
            <a:ext cx="12192000" cy="182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68137"/>
            <a:ext cx="12192000" cy="289124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ашивка 7"/>
          <p:cNvSpPr/>
          <p:nvPr/>
        </p:nvSpPr>
        <p:spPr>
          <a:xfrm>
            <a:off x="746213" y="2155371"/>
            <a:ext cx="452845" cy="801189"/>
          </a:xfrm>
          <a:prstGeom prst="chevron">
            <a:avLst>
              <a:gd name="adj" fmla="val 653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083125" y="2159725"/>
            <a:ext cx="452845" cy="801189"/>
          </a:xfrm>
          <a:prstGeom prst="chevron">
            <a:avLst>
              <a:gd name="adj" fmla="val 6538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4052" y="2090057"/>
            <a:ext cx="104470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успехов!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908" y="62728"/>
            <a:ext cx="1900165" cy="9224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83125" cy="10831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20932" y="5451730"/>
            <a:ext cx="4971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сопровождения процедуры оценка качества образования,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координатор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TIMSS-2019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Маргарита Станиславовна Михеева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046617"/>
            <a:ext cx="1979028" cy="163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89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0833" y="80891"/>
            <a:ext cx="8303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2015</a:t>
            </a:r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21671" y="590549"/>
            <a:ext cx="4465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Trends in Mathematics and Science Study</a:t>
            </a:r>
            <a:r>
              <a:rPr lang="en-US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27" y="6098806"/>
            <a:ext cx="1008490" cy="629058"/>
          </a:xfrm>
          <a:prstGeom prst="rect">
            <a:avLst/>
          </a:prstGeom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6096000" y="1088571"/>
            <a:ext cx="8238" cy="5769429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2066984" y="1144559"/>
            <a:ext cx="1628503" cy="36623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классы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569112" y="1144559"/>
            <a:ext cx="1628503" cy="36623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классы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3" name="Диаграмма 42"/>
          <p:cNvGraphicFramePr/>
          <p:nvPr>
            <p:extLst/>
          </p:nvPr>
        </p:nvGraphicFramePr>
        <p:xfrm>
          <a:off x="8238" y="1500497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" name="Прямоугольник 43"/>
          <p:cNvSpPr/>
          <p:nvPr/>
        </p:nvSpPr>
        <p:spPr>
          <a:xfrm>
            <a:off x="3986129" y="1718146"/>
            <a:ext cx="2035731" cy="2677656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четвероклассники не только демонстрируют стабильно высокий уровень математической подготовки в соответствии с международными стандартами </a:t>
            </a:r>
            <a:r>
              <a:rPr lang="en-US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и показали в 2015 году существенный подъём уровня подготовки по математике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(прирост 22 балла)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1532" y="1673721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75334" y="2043044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Диаграмма 50"/>
          <p:cNvGraphicFramePr/>
          <p:nvPr>
            <p:extLst/>
          </p:nvPr>
        </p:nvGraphicFramePr>
        <p:xfrm>
          <a:off x="77275" y="4226535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022760" y="4933549"/>
            <a:ext cx="1999538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российских четвероклассников выросли на 15 баллов по международной шкале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75360" y="4448119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30886" y="4783839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Диаграмма 27"/>
          <p:cNvGraphicFramePr/>
          <p:nvPr>
            <p:extLst/>
          </p:nvPr>
        </p:nvGraphicFramePr>
        <p:xfrm>
          <a:off x="6104238" y="1546488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10082129" y="1583256"/>
            <a:ext cx="2035731" cy="1754326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четвероклассники продемонстрировали стабильно высокий уровень математической </a:t>
            </a:r>
            <a:r>
              <a:rPr lang="ru-RU" sz="1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в соответствии с международными стандартами </a:t>
            </a:r>
            <a:r>
              <a:rPr lang="en-US" sz="1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87532" y="1719712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71334" y="2089035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Диаграмма 32"/>
          <p:cNvGraphicFramePr/>
          <p:nvPr>
            <p:extLst/>
          </p:nvPr>
        </p:nvGraphicFramePr>
        <p:xfrm>
          <a:off x="6173275" y="4272526"/>
          <a:ext cx="3871784" cy="225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0118760" y="4979540"/>
            <a:ext cx="1999538" cy="646331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российских четвероклассников выросли на 2 балла</a:t>
            </a:r>
            <a:endParaRPr 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71360" y="4494110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626886" y="4829830"/>
            <a:ext cx="63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(min)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Рисунок 30"/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5375" y="0"/>
            <a:ext cx="18986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7702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9" name="Пятиугольник 8"/>
          <p:cNvSpPr/>
          <p:nvPr/>
        </p:nvSpPr>
        <p:spPr>
          <a:xfrm>
            <a:off x="348342" y="1301280"/>
            <a:ext cx="2656114" cy="635726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3462" y="1161943"/>
            <a:ext cx="8647611" cy="123246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сравнительная оценка подготовки учащихся 4 и 8 классов по математике и предметам естественнонаучного цикла в странах с различными системами образования, а также выявление особенностей образовательных систем, определяющих различные уровни достижений учащихся.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348342" y="4290242"/>
            <a:ext cx="2656114" cy="63572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исследования: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431357" y="4370217"/>
            <a:ext cx="358218" cy="3205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968685" y="4353785"/>
            <a:ext cx="7892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ереход на компьютерную платформу;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431357" y="4768133"/>
            <a:ext cx="358218" cy="3205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968685" y="4751701"/>
            <a:ext cx="7892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оявление заданий в области решения проблем и исследовательской деятельности;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431357" y="5443048"/>
            <a:ext cx="358218" cy="3205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68685" y="5426616"/>
            <a:ext cx="7892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асширение спектра оцениваемых умений;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431357" y="5840964"/>
            <a:ext cx="358218" cy="3205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968685" y="5824532"/>
            <a:ext cx="7892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новых типов и форматов заданий;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431357" y="6255312"/>
            <a:ext cx="358218" cy="32051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968685" y="6238880"/>
            <a:ext cx="7892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меньшение доли заданий, проверяемых экспертами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348340" y="2672791"/>
            <a:ext cx="2656114" cy="635726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Циклы исследования: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3213460" y="2981945"/>
            <a:ext cx="8647611" cy="87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Блок-схема: подготовка 24"/>
          <p:cNvSpPr/>
          <p:nvPr/>
        </p:nvSpPr>
        <p:spPr>
          <a:xfrm>
            <a:off x="3407102" y="2707625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лок-схема: подготовка 25"/>
          <p:cNvSpPr/>
          <p:nvPr/>
        </p:nvSpPr>
        <p:spPr>
          <a:xfrm>
            <a:off x="4621951" y="2707625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лок-схема: подготовка 26"/>
          <p:cNvSpPr/>
          <p:nvPr/>
        </p:nvSpPr>
        <p:spPr>
          <a:xfrm>
            <a:off x="5837286" y="2707625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лок-схема: подготовка 27"/>
          <p:cNvSpPr/>
          <p:nvPr/>
        </p:nvSpPr>
        <p:spPr>
          <a:xfrm>
            <a:off x="7052621" y="2707625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лок-схема: подготовка 28"/>
          <p:cNvSpPr/>
          <p:nvPr/>
        </p:nvSpPr>
        <p:spPr>
          <a:xfrm>
            <a:off x="8267956" y="2698916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лок-схема: подготовка 29"/>
          <p:cNvSpPr/>
          <p:nvPr/>
        </p:nvSpPr>
        <p:spPr>
          <a:xfrm>
            <a:off x="9482805" y="2690209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авая фигурная скобка 30"/>
          <p:cNvSpPr/>
          <p:nvPr/>
        </p:nvSpPr>
        <p:spPr>
          <a:xfrm rot="5400000">
            <a:off x="7412081" y="-668035"/>
            <a:ext cx="250370" cy="8647613"/>
          </a:xfrm>
          <a:prstGeom prst="rightBrace">
            <a:avLst>
              <a:gd name="adj1" fmla="val 42375"/>
              <a:gd name="adj2" fmla="val 50591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630643" y="3798284"/>
            <a:ext cx="2001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раз в 4 года</a:t>
            </a: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11970" y="2805987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1999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69783" y="2797277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08335" y="2797277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2003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01616" y="2797277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26157" y="2788571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638125" y="2788569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Блок-схема: подготовка 38"/>
          <p:cNvSpPr/>
          <p:nvPr/>
        </p:nvSpPr>
        <p:spPr>
          <a:xfrm>
            <a:off x="10697654" y="2691536"/>
            <a:ext cx="1123165" cy="566057"/>
          </a:xfrm>
          <a:prstGeom prst="flowChartPreparation">
            <a:avLst/>
          </a:prstGeom>
          <a:solidFill>
            <a:srgbClr val="D9D9D9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852974" y="2789896"/>
            <a:ext cx="8752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640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1795849" y="1275154"/>
            <a:ext cx="8624778" cy="67246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проведения 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TIMSS-201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2443" y="2130458"/>
            <a:ext cx="10080039" cy="565608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TIMSS-201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в России проводится с 10 апреля 2019 года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62443" y="2841576"/>
            <a:ext cx="10080039" cy="5656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Краснодарском крае сроки проведения исследования определены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10 апреля 2019 года по 17 мая 2019 года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62443" y="3586674"/>
            <a:ext cx="10080039" cy="565608"/>
          </a:xfrm>
          <a:prstGeom prst="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ОО назначает день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согласовывает их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Региональным координатором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055980" y="4331772"/>
            <a:ext cx="10080039" cy="5656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Сдача материалов будет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осуществляться до 17 мая 2019 года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ГКУ КК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ЦОКО (г.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Краснодар, ул. Стасова, 180, кабинет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87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1795849" y="1275154"/>
            <a:ext cx="8624778" cy="67246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направления тестирования: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2172437" y="1984770"/>
            <a:ext cx="650670" cy="406241"/>
          </a:xfrm>
          <a:prstGeom prst="down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9431076" y="1984769"/>
            <a:ext cx="650670" cy="406241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38286" y="2472270"/>
            <a:ext cx="4318555" cy="468894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Компьютерное тестирование: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19410" y="2436426"/>
            <a:ext cx="4318555" cy="46889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в тетрадях: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38286" y="3205113"/>
            <a:ext cx="724157" cy="386499"/>
          </a:xfrm>
          <a:prstGeom prst="right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062442" y="3205113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региона, 202 ОО, 4800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338286" y="3737907"/>
            <a:ext cx="724157" cy="386499"/>
          </a:xfrm>
          <a:prstGeom prst="right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062442" y="3737907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региона, 204 ОО, 4600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6599255" y="3205113"/>
            <a:ext cx="724157" cy="386499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323411" y="3205113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региона, 92 ОО, 2260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6599255" y="3737907"/>
            <a:ext cx="724157" cy="386499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7323411" y="3737907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региона, 92 ОО, 2130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авая фигурная скобка 34"/>
          <p:cNvSpPr/>
          <p:nvPr/>
        </p:nvSpPr>
        <p:spPr>
          <a:xfrm rot="5400000">
            <a:off x="6093035" y="-750824"/>
            <a:ext cx="395926" cy="10457114"/>
          </a:xfrm>
          <a:prstGeom prst="rightBrace">
            <a:avLst>
              <a:gd name="adj1" fmla="val 46428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49831" y="4879006"/>
            <a:ext cx="4288473" cy="39500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частие Краснодарского края: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1776995" y="5531493"/>
            <a:ext cx="724157" cy="386499"/>
          </a:xfrm>
          <a:prstGeom prst="right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01151" y="5531493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ОО, 208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трелка вправо 38"/>
          <p:cNvSpPr/>
          <p:nvPr/>
        </p:nvSpPr>
        <p:spPr>
          <a:xfrm>
            <a:off x="1776995" y="6064287"/>
            <a:ext cx="724157" cy="386499"/>
          </a:xfrm>
          <a:prstGeom prst="rightArrow">
            <a:avLst/>
          </a:prstGeom>
          <a:solidFill>
            <a:srgbClr val="70AD47"/>
          </a:solidFill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01151" y="6064287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ОО, 189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6827070" y="5490932"/>
            <a:ext cx="724157" cy="386499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51226" y="5490932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ОО, 115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трелка вправо 42"/>
          <p:cNvSpPr/>
          <p:nvPr/>
        </p:nvSpPr>
        <p:spPr>
          <a:xfrm>
            <a:off x="6827070" y="6023726"/>
            <a:ext cx="724157" cy="386499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51226" y="6023726"/>
            <a:ext cx="4640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ОО, 96 обучающихся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124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материалов исследования: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9545" y="1879265"/>
            <a:ext cx="8028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закрытом пакете находятся:</a:t>
            </a:r>
            <a:endParaRPr lang="ru-RU" sz="2000" b="1" u="sng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0448" y="2217819"/>
            <a:ext cx="677080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USB-носители с программой тестирования для учащихся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для образовательных организаций, отобранных для тестирования на компьютерах)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 с тестами для учащихся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для образовательных организаций, отобранных для тестирования в тетрадях); </a:t>
            </a:r>
            <a:endParaRPr lang="ru-RU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анкеты для учащихся;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7051250" y="2658359"/>
            <a:ext cx="18759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9122657" y="2401693"/>
            <a:ext cx="290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Вскрывать за 2 часа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тестирования!!!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7051250" y="3659172"/>
            <a:ext cx="18759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9122657" y="3547080"/>
            <a:ext cx="290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Вскрывать за 15 минут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тестирования!!!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83236" y="5425742"/>
            <a:ext cx="10085109" cy="11379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координатор должен проверить, все ли указанные материалы получены, но не вскрывать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преждевременно пакет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USB-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носителями (или пакет с тетрадями).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367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931" y="0"/>
            <a:ext cx="2508069" cy="975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/>
          <p:cNvSpPr/>
          <p:nvPr/>
        </p:nvSpPr>
        <p:spPr>
          <a:xfrm flipH="1">
            <a:off x="8238307" y="0"/>
            <a:ext cx="1445621" cy="97536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5360"/>
            <a:ext cx="12192000" cy="1132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" cy="975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443" y="80891"/>
            <a:ext cx="7175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080" y="602925"/>
            <a:ext cx="626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Mathematics and Science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4" y="5759777"/>
            <a:ext cx="1117689" cy="9254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67644" y="1275154"/>
            <a:ext cx="11500701" cy="48898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материалов исследования: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9545" y="1879265"/>
            <a:ext cx="8028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открытом пакете находятся:</a:t>
            </a:r>
            <a:endParaRPr lang="ru-RU" sz="2000" b="1" u="sng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0447" y="2217819"/>
            <a:ext cx="74023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по проведению тестирования;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учащихся;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учителей;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проведения тестирования 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 экземпляра);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расчёта коэффициента участия;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входа в онлайн анкетирование учителей;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входа в онлайн анкетирование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школы;</a:t>
            </a:r>
            <a:endParaRPr lang="ru-RU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входа в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для учащихся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(только для образовательных организаций, отобранных для тестирования на компьютерах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Анкеты для родителей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(обучающихся 4 классов)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6812369" y="4344947"/>
            <a:ext cx="18759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9047566" y="4136308"/>
            <a:ext cx="2908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Пожалуйста, сохраняйте форму!!!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7566" y="1950720"/>
            <a:ext cx="2908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этими материалами можно ознакомиться 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927767" y="2101368"/>
            <a:ext cx="5119799" cy="3851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698735" y="5374832"/>
            <a:ext cx="10169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 проведении методики ОЭСР «Анкетные опросы в школах для целей повышения качества среды обучения»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обучающихся 8 классов, которые проходят тестирование на компьютерах)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7168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3466</TotalTime>
  <Words>3623</Words>
  <Application>Microsoft Office PowerPoint</Application>
  <PresentationFormat>Широкоэкранный</PresentationFormat>
  <Paragraphs>415</Paragraphs>
  <Slides>34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Q12</dc:creator>
  <cp:lastModifiedBy>Q12</cp:lastModifiedBy>
  <cp:revision>192</cp:revision>
  <cp:lastPrinted>2019-04-12T08:15:13Z</cp:lastPrinted>
  <dcterms:created xsi:type="dcterms:W3CDTF">2018-01-22T12:46:30Z</dcterms:created>
  <dcterms:modified xsi:type="dcterms:W3CDTF">2019-04-15T11:39:23Z</dcterms:modified>
</cp:coreProperties>
</file>