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97" r:id="rId3"/>
    <p:sldId id="298" r:id="rId4"/>
    <p:sldId id="302" r:id="rId5"/>
    <p:sldId id="303" r:id="rId6"/>
    <p:sldId id="304" r:id="rId7"/>
    <p:sldId id="310" r:id="rId8"/>
    <p:sldId id="312" r:id="rId9"/>
    <p:sldId id="305" r:id="rId10"/>
    <p:sldId id="313" r:id="rId11"/>
    <p:sldId id="301" r:id="rId12"/>
    <p:sldId id="306" r:id="rId13"/>
    <p:sldId id="300" r:id="rId14"/>
    <p:sldId id="308" r:id="rId15"/>
    <p:sldId id="307" r:id="rId16"/>
    <p:sldId id="316" r:id="rId17"/>
    <p:sldId id="317" r:id="rId18"/>
    <p:sldId id="314" r:id="rId19"/>
    <p:sldId id="315" r:id="rId20"/>
    <p:sldId id="278" r:id="rId21"/>
  </p:sldIdLst>
  <p:sldSz cx="12192000" cy="6858000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00"/>
    <a:srgbClr val="70AD47"/>
    <a:srgbClr val="9966FF"/>
    <a:srgbClr val="D9D9D9"/>
    <a:srgbClr val="33CC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012" autoAdjust="0"/>
    <p:restoredTop sz="88147" autoAdjust="0"/>
  </p:normalViewPr>
  <p:slideViewPr>
    <p:cSldViewPr snapToGrid="0">
      <p:cViewPr varScale="1">
        <p:scale>
          <a:sx n="104" d="100"/>
          <a:sy n="104" d="100"/>
        </p:scale>
        <p:origin x="-59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4002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9083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AC8AE06-BC83-4873-8DCF-C211794A2090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76788"/>
            <a:ext cx="5335588" cy="3911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838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663" y="9429750"/>
            <a:ext cx="289083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7787DF9-51DE-4D87-8A8B-21017AD25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EFACD7-9DFD-4C9B-BCCF-7E62E35D3AB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30B045-766B-4509-ABA7-202D8A185FB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A1CAA9-E36F-4ADE-B0BA-3A3A02B1A69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047667-C534-48E8-B78D-CA41B849E40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8DED7C-220B-4785-8010-67D8CA744A8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Займет 30 минут</a:t>
            </a:r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D6152B-49B3-4E48-BB74-9475D046128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EE5948-8DEB-4078-97B3-B75390BD668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 txBox="1">
            <a:spLocks noGrp="1"/>
          </p:cNvSpPr>
          <p:nvPr/>
        </p:nvSpPr>
        <p:spPr bwMode="auto">
          <a:xfrm>
            <a:off x="3776663" y="9429750"/>
            <a:ext cx="2890837" cy="498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A4EC58F-6A6D-49AA-A459-1FCC45A1B522}" type="slidenum">
              <a:rPr lang="ru-RU" sz="1200">
                <a:latin typeface="+mn-lt"/>
              </a:rPr>
              <a:pPr algn="r">
                <a:defRPr/>
              </a:pPr>
              <a:t>16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 txBox="1">
            <a:spLocks noGrp="1"/>
          </p:cNvSpPr>
          <p:nvPr/>
        </p:nvSpPr>
        <p:spPr bwMode="auto">
          <a:xfrm>
            <a:off x="3776663" y="9429750"/>
            <a:ext cx="2890837" cy="498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10BB966-B8BF-41FF-A085-8C06C5980AFB}" type="slidenum">
              <a:rPr lang="ru-RU" sz="1200">
                <a:latin typeface="+mn-lt"/>
              </a:rPr>
              <a:pPr algn="r">
                <a:defRPr/>
              </a:pPr>
              <a:t>17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776663" y="9429750"/>
            <a:ext cx="289083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8448F3B-3497-454B-A82F-CE9AB8FE3D5C}" type="slidenum">
              <a:rPr lang="ru-RU" sz="1200">
                <a:latin typeface="Calibri" pitchFamily="34" charset="0"/>
              </a:rPr>
              <a:pPr algn="r"/>
              <a:t>18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 txBox="1">
            <a:spLocks noGrp="1"/>
          </p:cNvSpPr>
          <p:nvPr/>
        </p:nvSpPr>
        <p:spPr bwMode="auto">
          <a:xfrm>
            <a:off x="3776663" y="9429750"/>
            <a:ext cx="289083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D90EA6D-3A57-4878-98A2-21BCBFECDA11}" type="slidenum">
              <a:rPr lang="ru-RU" sz="1200">
                <a:latin typeface="Calibri" pitchFamily="34" charset="0"/>
              </a:rPr>
              <a:pPr algn="r"/>
              <a:t>19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7D5155-2DE1-4A6C-8D93-18E68761ED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B7CA6C-A72E-4198-9C4F-723D7049E77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F51672-1354-439E-BF76-9D840BDE1F9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59E2C5-C03C-4A6D-8AC9-9B37975D744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EA8495-7AED-4D02-931A-17F0F9445AF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99015F-5CAD-4452-9C18-72EB5BB7E27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1CA4BF-D636-428B-ADDB-CDB1403F634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486063-14A6-45B7-9CF0-36C87098953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C670F6-E4ED-40B3-A130-15D1A3ED3CC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5543C-8FE6-4936-8C92-82BA9A50AC28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37499-CEEA-470D-87D7-8A1EB87E5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AF566-8551-401A-9530-0C0B2B5B9218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79603-AAF3-4FF5-B5EC-0E697E266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270A9-F874-4F04-82DC-FD3292923347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BA312-1E85-40F7-9A0C-17D4266D9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EB984-8AC7-4141-8E33-FC0BBDB80ED8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ED60E-6F88-4A9C-B828-A4278B512C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49519-C22E-4C71-B59C-050302EC77B2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AB5C4-EF85-4CEB-BAA0-D3763F26D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6A307-4299-434F-975F-90833D736901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B36F2-5B63-47A9-B64B-77D2F587E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20F67-D114-4286-A377-C45291AA5D08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FA988-FC49-4FC2-8088-9CA14DBB3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63B45-3A4B-4784-831D-19BBE0D4655A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04EF4-2315-4939-B69D-F2B081626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6214D-0D8A-404D-924D-0F8D4354F467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72F28-7E7B-4C99-A7E5-C86E3A03A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DA8F9-9FF9-41F5-A534-822D39F47BD6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B2D43-15BB-42AC-AA1E-F721A7853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0CB1C-A9C4-4121-92FF-C9D86F00B1EC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8C2F4-C61C-4831-BC2B-59FCA611A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2C5348-52B8-45EA-B7CA-489D0C01785F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38F6F9-9C4F-4935-B3D8-137262D74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1279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12795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279525"/>
            <a:ext cx="12192000" cy="1841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968500"/>
            <a:ext cx="12192000" cy="28908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Нашивка 7"/>
          <p:cNvSpPr/>
          <p:nvPr/>
        </p:nvSpPr>
        <p:spPr>
          <a:xfrm>
            <a:off x="746125" y="2155825"/>
            <a:ext cx="452438" cy="800100"/>
          </a:xfrm>
          <a:prstGeom prst="chevron">
            <a:avLst>
              <a:gd name="adj" fmla="val 6538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082675" y="2159000"/>
            <a:ext cx="454025" cy="801688"/>
          </a:xfrm>
          <a:prstGeom prst="chevron">
            <a:avLst>
              <a:gd name="adj" fmla="val 65385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1319213" y="2252663"/>
            <a:ext cx="108727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Информационно-коммуникационные технологии при проведении международного сравнительного исследования </a:t>
            </a:r>
            <a:r>
              <a:rPr lang="en-US" sz="3600" b="1">
                <a:latin typeface="Times New Roman" pitchFamily="18" charset="0"/>
                <a:cs typeface="Times New Roman" pitchFamily="18" charset="0"/>
              </a:rPr>
              <a:t>TIMSS-2019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в образовательных организациях Краснодарского края</a:t>
            </a: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7656513" y="5197475"/>
            <a:ext cx="4535487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Ведущий специалист отдела сопровождения процедуры оценка качества образования,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специалист ИКТ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Ирина Александровна Евайшене</a:t>
            </a:r>
          </a:p>
        </p:txBody>
      </p:sp>
      <p:pic>
        <p:nvPicPr>
          <p:cNvPr id="14345" name="Рисунок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61563" y="63500"/>
            <a:ext cx="190023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Рисунок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8267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Рисунок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3" y="5614988"/>
            <a:ext cx="138747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8" name="TextBox 46"/>
          <p:cNvSpPr txBox="1">
            <a:spLocks noChangeArrowheads="1"/>
          </p:cNvSpPr>
          <p:nvPr/>
        </p:nvSpPr>
        <p:spPr bwMode="auto">
          <a:xfrm>
            <a:off x="1122363" y="415925"/>
            <a:ext cx="7175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2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5619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2 </a:t>
            </a:r>
          </a:p>
        </p:txBody>
      </p:sp>
      <p:sp>
        <p:nvSpPr>
          <p:cNvPr id="32774" name="Прямоугольник 8"/>
          <p:cNvSpPr>
            <a:spLocks noChangeArrowheads="1"/>
          </p:cNvSpPr>
          <p:nvPr/>
        </p:nvSpPr>
        <p:spPr bwMode="auto">
          <a:xfrm>
            <a:off x="1668463" y="246063"/>
            <a:ext cx="5241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pic>
        <p:nvPicPr>
          <p:cNvPr id="32775" name="Рисунок 5"/>
          <p:cNvPicPr>
            <a:picLocks noChangeAspect="1"/>
          </p:cNvPicPr>
          <p:nvPr/>
        </p:nvPicPr>
        <p:blipFill>
          <a:blip r:embed="rId4"/>
          <a:srcRect l="4071" r="2438"/>
          <a:stretch>
            <a:fillRect/>
          </a:stretch>
        </p:blipFill>
        <p:spPr bwMode="auto">
          <a:xfrm>
            <a:off x="69850" y="2108200"/>
            <a:ext cx="4006850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360488" y="5399088"/>
            <a:ext cx="1425575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Пароль 3972</a:t>
            </a:r>
          </a:p>
        </p:txBody>
      </p:sp>
      <p:pic>
        <p:nvPicPr>
          <p:cNvPr id="32777" name="Рисунок 9"/>
          <p:cNvPicPr>
            <a:picLocks noChangeAspect="1"/>
          </p:cNvPicPr>
          <p:nvPr/>
        </p:nvPicPr>
        <p:blipFill>
          <a:blip r:embed="rId5"/>
          <a:srcRect l="5925" r="3944" b="1219"/>
          <a:stretch>
            <a:fillRect/>
          </a:stretch>
        </p:blipFill>
        <p:spPr bwMode="auto">
          <a:xfrm>
            <a:off x="4289425" y="1958975"/>
            <a:ext cx="3563938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Рисунок 10"/>
          <p:cNvPicPr>
            <a:picLocks noChangeAspect="1"/>
          </p:cNvPicPr>
          <p:nvPr/>
        </p:nvPicPr>
        <p:blipFill>
          <a:blip r:embed="rId6"/>
          <a:srcRect l="9163" t="1649" r="19260" b="1855"/>
          <a:stretch>
            <a:fillRect/>
          </a:stretch>
        </p:blipFill>
        <p:spPr bwMode="auto">
          <a:xfrm>
            <a:off x="8169275" y="1958975"/>
            <a:ext cx="3595688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820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890587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на компьютере (5 минут)</a:t>
            </a:r>
          </a:p>
        </p:txBody>
      </p:sp>
      <p:sp>
        <p:nvSpPr>
          <p:cNvPr id="34822" name="Прямоугольник 8"/>
          <p:cNvSpPr>
            <a:spLocks noChangeArrowheads="1"/>
          </p:cNvSpPr>
          <p:nvPr/>
        </p:nvSpPr>
        <p:spPr bwMode="auto">
          <a:xfrm>
            <a:off x="1795463" y="303213"/>
            <a:ext cx="5241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pic>
        <p:nvPicPr>
          <p:cNvPr id="34823" name="Рисунок 9"/>
          <p:cNvPicPr>
            <a:picLocks noChangeAspect="1"/>
          </p:cNvPicPr>
          <p:nvPr/>
        </p:nvPicPr>
        <p:blipFill>
          <a:blip r:embed="rId4"/>
          <a:srcRect l="22473" r="26688" b="28661"/>
          <a:stretch>
            <a:fillRect/>
          </a:stretch>
        </p:blipFill>
        <p:spPr bwMode="auto">
          <a:xfrm>
            <a:off x="263525" y="2351088"/>
            <a:ext cx="3968750" cy="416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Рисунок 11"/>
          <p:cNvPicPr>
            <a:picLocks noChangeAspect="1"/>
          </p:cNvPicPr>
          <p:nvPr/>
        </p:nvPicPr>
        <p:blipFill>
          <a:blip r:embed="rId5"/>
          <a:srcRect l="19489" t="2061" r="11140" b="1306"/>
          <a:stretch>
            <a:fillRect/>
          </a:stretch>
        </p:blipFill>
        <p:spPr bwMode="auto">
          <a:xfrm>
            <a:off x="4560888" y="2333625"/>
            <a:ext cx="3314700" cy="440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Рисунок 12"/>
          <p:cNvPicPr>
            <a:picLocks noChangeAspect="1"/>
          </p:cNvPicPr>
          <p:nvPr/>
        </p:nvPicPr>
        <p:blipFill>
          <a:blip r:embed="rId6"/>
          <a:srcRect l="346" r="14513" b="894"/>
          <a:stretch>
            <a:fillRect/>
          </a:stretch>
        </p:blipFill>
        <p:spPr bwMode="auto">
          <a:xfrm>
            <a:off x="8237538" y="2351088"/>
            <a:ext cx="3389312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Text Box 11"/>
          <p:cNvSpPr txBox="1">
            <a:spLocks noChangeArrowheads="1"/>
          </p:cNvSpPr>
          <p:nvPr/>
        </p:nvSpPr>
        <p:spPr bwMode="auto">
          <a:xfrm>
            <a:off x="1581150" y="5354638"/>
            <a:ext cx="1554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Пароль 4745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868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Окончание тестирования и анкетирования</a:t>
            </a:r>
          </a:p>
        </p:txBody>
      </p:sp>
      <p:sp>
        <p:nvSpPr>
          <p:cNvPr id="36870" name="Прямоугольник 9"/>
          <p:cNvSpPr>
            <a:spLocks noChangeArrowheads="1"/>
          </p:cNvSpPr>
          <p:nvPr/>
        </p:nvSpPr>
        <p:spPr bwMode="auto">
          <a:xfrm>
            <a:off x="1306513" y="303213"/>
            <a:ext cx="5241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pic>
        <p:nvPicPr>
          <p:cNvPr id="36871" name="Рисунок 11"/>
          <p:cNvPicPr>
            <a:picLocks noChangeAspect="1"/>
          </p:cNvPicPr>
          <p:nvPr/>
        </p:nvPicPr>
        <p:blipFill>
          <a:blip r:embed="rId4"/>
          <a:srcRect l="777" t="1961" b="39487"/>
          <a:stretch>
            <a:fillRect/>
          </a:stretch>
        </p:blipFill>
        <p:spPr bwMode="auto">
          <a:xfrm>
            <a:off x="227013" y="2351088"/>
            <a:ext cx="5154612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Рисунок 12"/>
          <p:cNvPicPr>
            <a:picLocks noChangeAspect="1"/>
          </p:cNvPicPr>
          <p:nvPr/>
        </p:nvPicPr>
        <p:blipFill>
          <a:blip r:embed="rId5"/>
          <a:srcRect l="3923" t="1375" r="1387" b="-412"/>
          <a:stretch>
            <a:fillRect/>
          </a:stretch>
        </p:blipFill>
        <p:spPr bwMode="auto">
          <a:xfrm>
            <a:off x="6770688" y="2076450"/>
            <a:ext cx="4037012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8008938" y="5405438"/>
            <a:ext cx="156051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Пароль 8191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91338" y="3014663"/>
            <a:ext cx="13462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Нажать</a:t>
            </a:r>
            <a:r>
              <a:rPr lang="en-US" sz="2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F9</a:t>
            </a:r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8916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890587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Загрузка материалов тестирования и анкетирования на международный сервер</a:t>
            </a:r>
          </a:p>
        </p:txBody>
      </p:sp>
      <p:sp>
        <p:nvSpPr>
          <p:cNvPr id="38918" name="Прямоугольник 8"/>
          <p:cNvSpPr>
            <a:spLocks noChangeArrowheads="1"/>
          </p:cNvSpPr>
          <p:nvPr/>
        </p:nvSpPr>
        <p:spPr bwMode="auto">
          <a:xfrm>
            <a:off x="1254125" y="328613"/>
            <a:ext cx="5241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pic>
        <p:nvPicPr>
          <p:cNvPr id="38919" name="Рисунок 10"/>
          <p:cNvPicPr>
            <a:picLocks noChangeAspect="1"/>
          </p:cNvPicPr>
          <p:nvPr/>
        </p:nvPicPr>
        <p:blipFill>
          <a:blip r:embed="rId4"/>
          <a:srcRect l="6335" t="-137" r="5066" b="2542"/>
          <a:stretch>
            <a:fillRect/>
          </a:stretch>
        </p:blipFill>
        <p:spPr bwMode="auto">
          <a:xfrm>
            <a:off x="171450" y="2427288"/>
            <a:ext cx="5699125" cy="423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Рисунок 12"/>
          <p:cNvPicPr>
            <a:picLocks noChangeAspect="1"/>
          </p:cNvPicPr>
          <p:nvPr/>
        </p:nvPicPr>
        <p:blipFill>
          <a:blip r:embed="rId5"/>
          <a:srcRect l="1541" t="2068" r="4942" b="1860"/>
          <a:stretch>
            <a:fillRect/>
          </a:stretch>
        </p:blipFill>
        <p:spPr bwMode="auto">
          <a:xfrm>
            <a:off x="6000750" y="2427288"/>
            <a:ext cx="6073775" cy="423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/>
          <p:nvPr/>
        </p:nvSpPr>
        <p:spPr>
          <a:xfrm>
            <a:off x="8753475" y="2865438"/>
            <a:ext cx="1333500" cy="63817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445625" y="4638675"/>
            <a:ext cx="1193800" cy="63817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23" name="Text Box 12"/>
          <p:cNvSpPr txBox="1">
            <a:spLocks noChangeArrowheads="1"/>
          </p:cNvSpPr>
          <p:nvPr/>
        </p:nvSpPr>
        <p:spPr bwMode="auto">
          <a:xfrm>
            <a:off x="9088438" y="5345113"/>
            <a:ext cx="1554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Пароль 2705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64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1062038" y="80963"/>
            <a:ext cx="7175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890587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>
                <a:solidFill>
                  <a:schemeClr val="tx1"/>
                </a:solidFill>
                <a:latin typeface="Times New Roman" pitchFamily="18" charset="0"/>
              </a:rPr>
              <a:t>Анкетирование администрации </a:t>
            </a:r>
          </a:p>
          <a:p>
            <a:pPr algn="ctr">
              <a:defRPr/>
            </a:pPr>
            <a:r>
              <a:rPr lang="ru-RU" sz="3000" b="1">
                <a:solidFill>
                  <a:schemeClr val="tx1"/>
                </a:solidFill>
                <a:latin typeface="Times New Roman" pitchFamily="18" charset="0"/>
              </a:rPr>
              <a:t>в режиме онлайн</a:t>
            </a:r>
          </a:p>
        </p:txBody>
      </p:sp>
      <p:pic>
        <p:nvPicPr>
          <p:cNvPr id="40967" name="Рисунок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550" y="5970588"/>
            <a:ext cx="863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Rectangle 13"/>
          <p:cNvSpPr>
            <a:spLocks noChangeArrowheads="1"/>
          </p:cNvSpPr>
          <p:nvPr/>
        </p:nvSpPr>
        <p:spPr bwMode="auto">
          <a:xfrm>
            <a:off x="1498600" y="276225"/>
            <a:ext cx="236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/>
          </a:p>
        </p:txBody>
      </p:sp>
      <p:sp>
        <p:nvSpPr>
          <p:cNvPr id="40969" name="Rectangle 14"/>
          <p:cNvSpPr>
            <a:spLocks noChangeArrowheads="1"/>
          </p:cNvSpPr>
          <p:nvPr/>
        </p:nvSpPr>
        <p:spPr bwMode="auto">
          <a:xfrm>
            <a:off x="1230313" y="366713"/>
            <a:ext cx="567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/>
              <a:t>TIMSS (</a:t>
            </a:r>
            <a:r>
              <a:rPr lang="en-US" b="1"/>
              <a:t>Trends in Mathematics and Science Study</a:t>
            </a:r>
            <a:r>
              <a:rPr lang="en-US" altLang="ru-RU" b="1"/>
              <a:t>)</a:t>
            </a:r>
            <a:endParaRPr lang="ru-RU" b="1"/>
          </a:p>
        </p:txBody>
      </p:sp>
      <p:pic>
        <p:nvPicPr>
          <p:cNvPr id="4097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19838" y="2543175"/>
            <a:ext cx="5610225" cy="37496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40971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0213" y="2266950"/>
            <a:ext cx="5614987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>
            <a:spLocks noChangeArrowheads="1"/>
          </p:cNvSpPr>
          <p:nvPr/>
        </p:nvSpPr>
        <p:spPr bwMode="auto">
          <a:xfrm>
            <a:off x="1362075" y="3303588"/>
            <a:ext cx="3708400" cy="455612"/>
          </a:xfrm>
          <a:prstGeom prst="ellipse">
            <a:avLst/>
          </a:prstGeom>
          <a:noFill/>
          <a:ln w="127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3012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Прямоугольник 6"/>
          <p:cNvSpPr>
            <a:spLocks noChangeArrowheads="1"/>
          </p:cNvSpPr>
          <p:nvPr/>
        </p:nvSpPr>
        <p:spPr bwMode="auto">
          <a:xfrm>
            <a:off x="2297113" y="606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8475" y="1147763"/>
            <a:ext cx="8624888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>
                <a:solidFill>
                  <a:schemeClr val="tx1"/>
                </a:solidFill>
                <a:latin typeface="Times New Roman" pitchFamily="18" charset="0"/>
              </a:rPr>
              <a:t>Анкетирование учителей в режиме онлайн</a:t>
            </a:r>
          </a:p>
        </p:txBody>
      </p:sp>
      <p:pic>
        <p:nvPicPr>
          <p:cNvPr id="43015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" y="5638800"/>
            <a:ext cx="1355725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1912938"/>
            <a:ext cx="4665663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4"/>
          <p:cNvPicPr>
            <a:picLocks noChangeAspect="1" noChangeArrowheads="1"/>
          </p:cNvPicPr>
          <p:nvPr/>
        </p:nvPicPr>
        <p:blipFill>
          <a:blip r:embed="rId6"/>
          <a:srcRect t="6865" b="3706"/>
          <a:stretch>
            <a:fillRect/>
          </a:stretch>
        </p:blipFill>
        <p:spPr bwMode="auto">
          <a:xfrm>
            <a:off x="6510338" y="2349500"/>
            <a:ext cx="5499100" cy="31019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>
            <a:spLocks noChangeArrowheads="1"/>
          </p:cNvSpPr>
          <p:nvPr/>
        </p:nvSpPr>
        <p:spPr bwMode="auto">
          <a:xfrm>
            <a:off x="839788" y="2717800"/>
            <a:ext cx="3708400" cy="455613"/>
          </a:xfrm>
          <a:prstGeom prst="ellipse">
            <a:avLst/>
          </a:prstGeom>
          <a:noFill/>
          <a:ln w="127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43019" name="Rectangle 14"/>
          <p:cNvSpPr>
            <a:spLocks noChangeArrowheads="1"/>
          </p:cNvSpPr>
          <p:nvPr/>
        </p:nvSpPr>
        <p:spPr bwMode="auto">
          <a:xfrm>
            <a:off x="3498850" y="5073650"/>
            <a:ext cx="27305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           </a:t>
            </a:r>
            <a:r>
              <a:rPr lang="ru-RU" sz="1400" b="1">
                <a:solidFill>
                  <a:srgbClr val="0066FF"/>
                </a:solidFill>
                <a:latin typeface="Times New Roman" pitchFamily="18" charset="0"/>
              </a:rPr>
              <a:t>Код предмета</a:t>
            </a:r>
            <a:br>
              <a:rPr lang="ru-RU" sz="1400" b="1">
                <a:solidFill>
                  <a:srgbClr val="0066FF"/>
                </a:solidFill>
                <a:latin typeface="Times New Roman" pitchFamily="18" charset="0"/>
              </a:rPr>
            </a:br>
            <a:r>
              <a:rPr lang="ru-RU" sz="1400">
                <a:solidFill>
                  <a:srgbClr val="0066FF"/>
                </a:solidFill>
                <a:latin typeface="Times New Roman" pitchFamily="18" charset="0"/>
              </a:rPr>
              <a:t>Учитель начальной школы – 7</a:t>
            </a:r>
          </a:p>
          <a:p>
            <a:r>
              <a:rPr lang="ru-RU" sz="1400">
                <a:solidFill>
                  <a:srgbClr val="0066FF"/>
                </a:solidFill>
                <a:latin typeface="Times New Roman" pitchFamily="18" charset="0"/>
              </a:rPr>
              <a:t>Учитель математики (8 класс) –1</a:t>
            </a:r>
          </a:p>
          <a:p>
            <a:r>
              <a:rPr lang="ru-RU" sz="1400">
                <a:solidFill>
                  <a:srgbClr val="0066FF"/>
                </a:solidFill>
                <a:latin typeface="Times New Roman" pitchFamily="18" charset="0"/>
              </a:rPr>
              <a:t>Учитель физики (8 класс) – 2</a:t>
            </a:r>
          </a:p>
          <a:p>
            <a:r>
              <a:rPr lang="ru-RU" sz="1400">
                <a:solidFill>
                  <a:srgbClr val="0066FF"/>
                </a:solidFill>
                <a:latin typeface="Times New Roman" pitchFamily="18" charset="0"/>
              </a:rPr>
              <a:t>Учитель биологии (8 класс) – 3</a:t>
            </a:r>
          </a:p>
          <a:p>
            <a:r>
              <a:rPr lang="ru-RU" sz="1400">
                <a:solidFill>
                  <a:srgbClr val="0066FF"/>
                </a:solidFill>
                <a:latin typeface="Times New Roman" pitchFamily="18" charset="0"/>
              </a:rPr>
              <a:t>Учитель химии (8 класс) – 4</a:t>
            </a:r>
          </a:p>
          <a:p>
            <a:r>
              <a:rPr lang="ru-RU" sz="1400">
                <a:solidFill>
                  <a:srgbClr val="0066FF"/>
                </a:solidFill>
                <a:latin typeface="Times New Roman" pitchFamily="18" charset="0"/>
              </a:rPr>
              <a:t>Учитель географии (8 класс) – 5</a:t>
            </a:r>
          </a:p>
        </p:txBody>
      </p:sp>
      <p:sp>
        <p:nvSpPr>
          <p:cNvPr id="43020" name="Rectangle 15"/>
          <p:cNvSpPr>
            <a:spLocks noChangeArrowheads="1"/>
          </p:cNvSpPr>
          <p:nvPr/>
        </p:nvSpPr>
        <p:spPr bwMode="auto">
          <a:xfrm>
            <a:off x="1322388" y="274638"/>
            <a:ext cx="567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/>
              <a:t>TIMSS (</a:t>
            </a:r>
            <a:r>
              <a:rPr lang="en-US" b="1"/>
              <a:t>Trends in Mathematics and Science Study</a:t>
            </a:r>
            <a:r>
              <a:rPr lang="en-US" altLang="ru-RU" b="1"/>
              <a:t>)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060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Прямоугольник 6"/>
          <p:cNvSpPr>
            <a:spLocks noChangeArrowheads="1"/>
          </p:cNvSpPr>
          <p:nvPr/>
        </p:nvSpPr>
        <p:spPr bwMode="auto">
          <a:xfrm>
            <a:off x="2297113" y="606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47788" y="1147763"/>
            <a:ext cx="9472612" cy="969962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500" b="1">
                <a:solidFill>
                  <a:schemeClr val="tx1"/>
                </a:solidFill>
                <a:latin typeface="Times New Roman" pitchFamily="18" charset="0"/>
              </a:rPr>
              <a:t>Дополнительное анкетирование ОЭСР учащихся, учителей и администрации школы  в режиме онлайн</a:t>
            </a:r>
          </a:p>
        </p:txBody>
      </p:sp>
      <p:sp>
        <p:nvSpPr>
          <p:cNvPr id="45063" name="Rectangle 15"/>
          <p:cNvSpPr>
            <a:spLocks noChangeArrowheads="1"/>
          </p:cNvSpPr>
          <p:nvPr/>
        </p:nvSpPr>
        <p:spPr bwMode="auto">
          <a:xfrm>
            <a:off x="1322388" y="274638"/>
            <a:ext cx="567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/>
              <a:t>TIMSS (</a:t>
            </a:r>
            <a:r>
              <a:rPr lang="en-US" b="1"/>
              <a:t>Trends in Mathematics and Science Study</a:t>
            </a:r>
            <a:r>
              <a:rPr lang="en-US" altLang="ru-RU" b="1"/>
              <a:t>)</a:t>
            </a:r>
            <a:endParaRPr lang="ru-RU" b="1"/>
          </a:p>
        </p:txBody>
      </p:sp>
      <p:pic>
        <p:nvPicPr>
          <p:cNvPr id="45064" name="Picture 15"/>
          <p:cNvPicPr>
            <a:picLocks noChangeAspect="1" noChangeArrowheads="1"/>
          </p:cNvPicPr>
          <p:nvPr/>
        </p:nvPicPr>
        <p:blipFill>
          <a:blip r:embed="rId4"/>
          <a:srcRect l="11636" t="9560" r="4684" b="4359"/>
          <a:stretch>
            <a:fillRect/>
          </a:stretch>
        </p:blipFill>
        <p:spPr bwMode="auto">
          <a:xfrm>
            <a:off x="5905500" y="3692525"/>
            <a:ext cx="6105525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16"/>
          <p:cNvPicPr>
            <a:picLocks noChangeAspect="1" noChangeArrowheads="1"/>
          </p:cNvPicPr>
          <p:nvPr/>
        </p:nvPicPr>
        <p:blipFill>
          <a:blip r:embed="rId5"/>
          <a:srcRect l="3801" r="5565"/>
          <a:stretch>
            <a:fillRect/>
          </a:stretch>
        </p:blipFill>
        <p:spPr bwMode="auto">
          <a:xfrm>
            <a:off x="119063" y="2438400"/>
            <a:ext cx="571817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91225" y="2306638"/>
            <a:ext cx="57864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>
            <a:spLocks noChangeArrowheads="1"/>
          </p:cNvSpPr>
          <p:nvPr/>
        </p:nvSpPr>
        <p:spPr bwMode="auto">
          <a:xfrm>
            <a:off x="7138988" y="2562225"/>
            <a:ext cx="3708400" cy="455613"/>
          </a:xfrm>
          <a:prstGeom prst="ellipse">
            <a:avLst/>
          </a:prstGeom>
          <a:noFill/>
          <a:ln w="127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7108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Прямоугольник 6"/>
          <p:cNvSpPr>
            <a:spLocks noChangeArrowheads="1"/>
          </p:cNvSpPr>
          <p:nvPr/>
        </p:nvSpPr>
        <p:spPr bwMode="auto">
          <a:xfrm>
            <a:off x="2297113" y="606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47788" y="1147763"/>
            <a:ext cx="9472612" cy="969962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500" b="1">
                <a:solidFill>
                  <a:schemeClr val="tx1"/>
                </a:solidFill>
                <a:latin typeface="Times New Roman" pitchFamily="18" charset="0"/>
              </a:rPr>
              <a:t>Дополнительное анкетирование ОЭСР учащихся, учителей и администрации школы  в режиме онлайн</a:t>
            </a:r>
          </a:p>
        </p:txBody>
      </p:sp>
      <p:sp>
        <p:nvSpPr>
          <p:cNvPr id="47111" name="Rectangle 15"/>
          <p:cNvSpPr>
            <a:spLocks noChangeArrowheads="1"/>
          </p:cNvSpPr>
          <p:nvPr/>
        </p:nvSpPr>
        <p:spPr bwMode="auto">
          <a:xfrm>
            <a:off x="1322388" y="274638"/>
            <a:ext cx="567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/>
              <a:t>TIMSS (</a:t>
            </a:r>
            <a:r>
              <a:rPr lang="en-US" b="1"/>
              <a:t>Trends in Mathematics and Science Study</a:t>
            </a:r>
            <a:r>
              <a:rPr lang="en-US" altLang="ru-RU" b="1"/>
              <a:t>)</a:t>
            </a:r>
            <a:endParaRPr lang="ru-RU" b="1"/>
          </a:p>
        </p:txBody>
      </p:sp>
      <p:pic>
        <p:nvPicPr>
          <p:cNvPr id="47112" name="Picture 14"/>
          <p:cNvPicPr>
            <a:picLocks noChangeAspect="1" noChangeArrowheads="1"/>
          </p:cNvPicPr>
          <p:nvPr/>
        </p:nvPicPr>
        <p:blipFill>
          <a:blip r:embed="rId4"/>
          <a:srcRect t="232" r="331"/>
          <a:stretch>
            <a:fillRect/>
          </a:stretch>
        </p:blipFill>
        <p:spPr bwMode="auto">
          <a:xfrm>
            <a:off x="282575" y="2405063"/>
            <a:ext cx="11582400" cy="414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9156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Прямоугольник 6"/>
          <p:cNvSpPr>
            <a:spLocks noChangeArrowheads="1"/>
          </p:cNvSpPr>
          <p:nvPr/>
        </p:nvSpPr>
        <p:spPr bwMode="auto">
          <a:xfrm>
            <a:off x="2297113" y="606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8475" y="1147763"/>
            <a:ext cx="8624888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500" b="1">
                <a:solidFill>
                  <a:schemeClr val="tx1"/>
                </a:solidFill>
                <a:latin typeface="Times New Roman" pitchFamily="18" charset="0"/>
              </a:rPr>
              <a:t>Пробное тестирование на компьютерах для 4 и 8 классов</a:t>
            </a:r>
          </a:p>
        </p:txBody>
      </p:sp>
      <p:sp>
        <p:nvSpPr>
          <p:cNvPr id="49159" name="Rectangle 13"/>
          <p:cNvSpPr>
            <a:spLocks noChangeArrowheads="1"/>
          </p:cNvSpPr>
          <p:nvPr/>
        </p:nvSpPr>
        <p:spPr bwMode="auto">
          <a:xfrm>
            <a:off x="1322388" y="274638"/>
            <a:ext cx="567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/>
              <a:t>TIMSS (</a:t>
            </a:r>
            <a:r>
              <a:rPr lang="en-US" b="1"/>
              <a:t>Trends in Mathematics and Science Study</a:t>
            </a:r>
            <a:r>
              <a:rPr lang="en-US" altLang="ru-RU" b="1"/>
              <a:t>)</a:t>
            </a:r>
            <a:endParaRPr lang="ru-RU" b="1"/>
          </a:p>
        </p:txBody>
      </p:sp>
      <p:pic>
        <p:nvPicPr>
          <p:cNvPr id="49160" name="Picture 14"/>
          <p:cNvPicPr>
            <a:picLocks noChangeAspect="1" noChangeArrowheads="1"/>
          </p:cNvPicPr>
          <p:nvPr/>
        </p:nvPicPr>
        <p:blipFill>
          <a:blip r:embed="rId4"/>
          <a:srcRect l="2097" r="2573" b="1559"/>
          <a:stretch>
            <a:fillRect/>
          </a:stretch>
        </p:blipFill>
        <p:spPr bwMode="auto">
          <a:xfrm>
            <a:off x="219075" y="1901825"/>
            <a:ext cx="57023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6800" y="2284413"/>
            <a:ext cx="5889625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>
            <a:spLocks noChangeArrowheads="1"/>
          </p:cNvSpPr>
          <p:nvPr/>
        </p:nvSpPr>
        <p:spPr bwMode="auto">
          <a:xfrm>
            <a:off x="4625975" y="3448050"/>
            <a:ext cx="1397000" cy="401638"/>
          </a:xfrm>
          <a:prstGeom prst="ellipse">
            <a:avLst/>
          </a:prstGeom>
          <a:noFill/>
          <a:ln w="127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5" name="Овал 15"/>
          <p:cNvSpPr>
            <a:spLocks noChangeArrowheads="1"/>
          </p:cNvSpPr>
          <p:nvPr/>
        </p:nvSpPr>
        <p:spPr bwMode="auto">
          <a:xfrm>
            <a:off x="1695450" y="4943475"/>
            <a:ext cx="1041400" cy="401638"/>
          </a:xfrm>
          <a:prstGeom prst="ellipse">
            <a:avLst/>
          </a:prstGeom>
          <a:noFill/>
          <a:ln w="127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49164" name="Rectangle 19"/>
          <p:cNvSpPr>
            <a:spLocks noChangeArrowheads="1"/>
          </p:cNvSpPr>
          <p:nvPr/>
        </p:nvSpPr>
        <p:spPr bwMode="auto">
          <a:xfrm rot="-3039873">
            <a:off x="-357981" y="3374232"/>
            <a:ext cx="2647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http://www.centeroko.ru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04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Прямоугольник 6"/>
          <p:cNvSpPr>
            <a:spLocks noChangeArrowheads="1"/>
          </p:cNvSpPr>
          <p:nvPr/>
        </p:nvSpPr>
        <p:spPr bwMode="auto">
          <a:xfrm>
            <a:off x="2297113" y="606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8475" y="1147763"/>
            <a:ext cx="8624888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>
                <a:solidFill>
                  <a:schemeClr val="tx1"/>
                </a:solidFill>
                <a:latin typeface="Times New Roman" pitchFamily="18" charset="0"/>
              </a:rPr>
              <a:t>Пробное тестирование на компьютерах</a:t>
            </a:r>
          </a:p>
        </p:txBody>
      </p:sp>
      <p:sp>
        <p:nvSpPr>
          <p:cNvPr id="51207" name="Rectangle 8"/>
          <p:cNvSpPr>
            <a:spLocks noChangeArrowheads="1"/>
          </p:cNvSpPr>
          <p:nvPr/>
        </p:nvSpPr>
        <p:spPr bwMode="auto">
          <a:xfrm>
            <a:off x="1322388" y="274638"/>
            <a:ext cx="567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/>
              <a:t>TIMSS (</a:t>
            </a:r>
            <a:r>
              <a:rPr lang="en-US" b="1"/>
              <a:t>Trends in Mathematics and Science Study</a:t>
            </a:r>
            <a:r>
              <a:rPr lang="en-US" altLang="ru-RU" b="1"/>
              <a:t>)</a:t>
            </a:r>
            <a:endParaRPr lang="ru-RU" b="1"/>
          </a:p>
        </p:txBody>
      </p:sp>
      <p:pic>
        <p:nvPicPr>
          <p:cNvPr id="51208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6525" y="1997075"/>
            <a:ext cx="6629400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1138" y="1936750"/>
            <a:ext cx="48514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>
            <a:spLocks noChangeArrowheads="1"/>
          </p:cNvSpPr>
          <p:nvPr/>
        </p:nvSpPr>
        <p:spPr bwMode="auto">
          <a:xfrm>
            <a:off x="317500" y="4352925"/>
            <a:ext cx="2632075" cy="374650"/>
          </a:xfrm>
          <a:prstGeom prst="ellipse">
            <a:avLst/>
          </a:prstGeom>
          <a:noFill/>
          <a:ln w="127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8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85938" y="1182688"/>
            <a:ext cx="8624887" cy="488950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Проведения тестирования в ОО на компьютерах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71438" y="1881188"/>
            <a:ext cx="3086100" cy="493712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часа до тестирования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14688" y="1881188"/>
            <a:ext cx="8624887" cy="48895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помещения, материалов, диагностика компьютеров к проведению тестирования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71438" y="2487613"/>
            <a:ext cx="3086100" cy="493712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15-30 минут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14688" y="2487613"/>
            <a:ext cx="8624887" cy="488950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Специалист ИКТ выполняет проверку компьютера непосредственно с </a:t>
            </a:r>
            <a:r>
              <a:rPr lang="en-US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USB-</a:t>
            </a: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носителя.</a:t>
            </a:r>
          </a:p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Выполняет вход в программу  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71438" y="3094038"/>
            <a:ext cx="3086100" cy="376237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10-20 минут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14688" y="3149600"/>
            <a:ext cx="8680450" cy="3175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71438" y="3559175"/>
            <a:ext cx="3086100" cy="363538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36 минут.  45 минут</a:t>
            </a:r>
          </a:p>
          <a:p>
            <a:pPr algn="ctr">
              <a:defRPr/>
            </a:pPr>
            <a:endParaRPr lang="ru-RU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14688" y="3592513"/>
            <a:ext cx="8680450" cy="361950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71438" y="4060825"/>
            <a:ext cx="3086100" cy="376238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10-20 минут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24213" y="4076700"/>
            <a:ext cx="8680450" cy="33496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71438" y="4556125"/>
            <a:ext cx="3086100" cy="360363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36 минут.  45 минут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214688" y="4567238"/>
            <a:ext cx="8624887" cy="350837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71438" y="5045075"/>
            <a:ext cx="3086100" cy="36830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минут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24213" y="5051425"/>
            <a:ext cx="8623300" cy="36195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Анкетирование на компьютерах</a:t>
            </a:r>
          </a:p>
        </p:txBody>
      </p:sp>
      <p:sp>
        <p:nvSpPr>
          <p:cNvPr id="25" name="Пятиугольник 24"/>
          <p:cNvSpPr/>
          <p:nvPr/>
        </p:nvSpPr>
        <p:spPr>
          <a:xfrm>
            <a:off x="1392238" y="6400800"/>
            <a:ext cx="3087687" cy="331788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10-20 минут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516438" y="6407150"/>
            <a:ext cx="7359650" cy="32543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работы, сбор материалов, загрузка данных тестирования</a:t>
            </a:r>
          </a:p>
        </p:txBody>
      </p:sp>
      <p:pic>
        <p:nvPicPr>
          <p:cNvPr id="16406" name="Рисунок 2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5741988"/>
            <a:ext cx="106362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7" name="Прямоугольник 7"/>
          <p:cNvSpPr>
            <a:spLocks noChangeArrowheads="1"/>
          </p:cNvSpPr>
          <p:nvPr/>
        </p:nvSpPr>
        <p:spPr bwMode="auto">
          <a:xfrm>
            <a:off x="4851400" y="4556125"/>
            <a:ext cx="46085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Тестирование – Часть 2</a:t>
            </a:r>
          </a:p>
        </p:txBody>
      </p:sp>
      <p:sp>
        <p:nvSpPr>
          <p:cNvPr id="16408" name="Прямоугольник 32"/>
          <p:cNvSpPr>
            <a:spLocks noChangeArrowheads="1"/>
          </p:cNvSpPr>
          <p:nvPr/>
        </p:nvSpPr>
        <p:spPr bwMode="auto">
          <a:xfrm>
            <a:off x="5100638" y="3124200"/>
            <a:ext cx="416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Задания инструкции</a:t>
            </a:r>
          </a:p>
        </p:txBody>
      </p:sp>
      <p:sp>
        <p:nvSpPr>
          <p:cNvPr id="16409" name="Прямоугольник 29"/>
          <p:cNvSpPr>
            <a:spLocks noChangeArrowheads="1"/>
          </p:cNvSpPr>
          <p:nvPr/>
        </p:nvSpPr>
        <p:spPr bwMode="auto">
          <a:xfrm>
            <a:off x="6367463" y="4071938"/>
            <a:ext cx="1130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Перерыв</a:t>
            </a:r>
          </a:p>
        </p:txBody>
      </p:sp>
      <p:sp>
        <p:nvSpPr>
          <p:cNvPr id="16410" name="Прямоугольник 33"/>
          <p:cNvSpPr>
            <a:spLocks noChangeArrowheads="1"/>
          </p:cNvSpPr>
          <p:nvPr/>
        </p:nvSpPr>
        <p:spPr bwMode="auto">
          <a:xfrm>
            <a:off x="5565775" y="3576638"/>
            <a:ext cx="2659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Тестирование – Часть 1</a:t>
            </a:r>
          </a:p>
        </p:txBody>
      </p:sp>
      <p:sp>
        <p:nvSpPr>
          <p:cNvPr id="36" name="Пятиугольник 35"/>
          <p:cNvSpPr/>
          <p:nvPr/>
        </p:nvSpPr>
        <p:spPr>
          <a:xfrm>
            <a:off x="1392238" y="5919788"/>
            <a:ext cx="3087687" cy="36830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минут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25963" y="5913438"/>
            <a:ext cx="7359650" cy="363537"/>
          </a:xfrm>
          <a:prstGeom prst="round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13" name="Прямоугольник 34"/>
          <p:cNvSpPr>
            <a:spLocks noChangeArrowheads="1"/>
          </p:cNvSpPr>
          <p:nvPr/>
        </p:nvSpPr>
        <p:spPr bwMode="auto">
          <a:xfrm>
            <a:off x="5203825" y="5899150"/>
            <a:ext cx="3959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Анкетирование (бумажный формат)</a:t>
            </a:r>
          </a:p>
        </p:txBody>
      </p:sp>
      <p:sp>
        <p:nvSpPr>
          <p:cNvPr id="40" name="Пятиугольник 39"/>
          <p:cNvSpPr/>
          <p:nvPr/>
        </p:nvSpPr>
        <p:spPr>
          <a:xfrm>
            <a:off x="1392238" y="5495925"/>
            <a:ext cx="3087687" cy="331788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10-20 минут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545013" y="5472113"/>
            <a:ext cx="7359650" cy="33337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16" name="Прямоугольник 37"/>
          <p:cNvSpPr>
            <a:spLocks noChangeArrowheads="1"/>
          </p:cNvSpPr>
          <p:nvPr/>
        </p:nvSpPr>
        <p:spPr bwMode="auto">
          <a:xfrm>
            <a:off x="6618288" y="5441950"/>
            <a:ext cx="1130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Перерыв</a:t>
            </a:r>
          </a:p>
        </p:txBody>
      </p:sp>
      <p:sp>
        <p:nvSpPr>
          <p:cNvPr id="16417" name="TextBox 43"/>
          <p:cNvSpPr txBox="1">
            <a:spLocks noChangeArrowheads="1"/>
          </p:cNvSpPr>
          <p:nvPr/>
        </p:nvSpPr>
        <p:spPr bwMode="auto">
          <a:xfrm>
            <a:off x="1062038" y="80963"/>
            <a:ext cx="7175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6418" name="TextBox 46"/>
          <p:cNvSpPr txBox="1">
            <a:spLocks noChangeArrowheads="1"/>
          </p:cNvSpPr>
          <p:nvPr/>
        </p:nvSpPr>
        <p:spPr bwMode="auto">
          <a:xfrm>
            <a:off x="1214438" y="233363"/>
            <a:ext cx="7175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1279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12795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279525"/>
            <a:ext cx="12192000" cy="1841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968500"/>
            <a:ext cx="12192000" cy="28908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Нашивка 7"/>
          <p:cNvSpPr/>
          <p:nvPr/>
        </p:nvSpPr>
        <p:spPr>
          <a:xfrm>
            <a:off x="746125" y="2155825"/>
            <a:ext cx="452438" cy="800100"/>
          </a:xfrm>
          <a:prstGeom prst="chevron">
            <a:avLst>
              <a:gd name="adj" fmla="val 6538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082675" y="2159000"/>
            <a:ext cx="454025" cy="801688"/>
          </a:xfrm>
          <a:prstGeom prst="chevron">
            <a:avLst>
              <a:gd name="adj" fmla="val 65385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3255" name="TextBox 9"/>
          <p:cNvSpPr txBox="1">
            <a:spLocks noChangeArrowheads="1"/>
          </p:cNvSpPr>
          <p:nvPr/>
        </p:nvSpPr>
        <p:spPr bwMode="auto">
          <a:xfrm>
            <a:off x="1414463" y="2090738"/>
            <a:ext cx="104473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53256" name="Рисунок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61563" y="63500"/>
            <a:ext cx="190023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7" name="Рисунок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8267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8" name="TextBox 14"/>
          <p:cNvSpPr txBox="1">
            <a:spLocks noChangeArrowheads="1"/>
          </p:cNvSpPr>
          <p:nvPr/>
        </p:nvSpPr>
        <p:spPr bwMode="auto">
          <a:xfrm>
            <a:off x="7656513" y="5197475"/>
            <a:ext cx="4535487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Ведущий специалист отдела сопровождения процедуры оценка качества образования,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специалист ИКТ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Ирина Александровна Евайшене</a:t>
            </a:r>
          </a:p>
        </p:txBody>
      </p:sp>
      <p:pic>
        <p:nvPicPr>
          <p:cNvPr id="53259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5438" y="5578475"/>
            <a:ext cx="1427162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6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тестированию, диагностика</a:t>
            </a:r>
          </a:p>
        </p:txBody>
      </p:sp>
      <p:pic>
        <p:nvPicPr>
          <p:cNvPr id="18438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113" y="5643563"/>
            <a:ext cx="133985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Прямоугольник 7"/>
          <p:cNvSpPr>
            <a:spLocks noChangeArrowheads="1"/>
          </p:cNvSpPr>
          <p:nvPr/>
        </p:nvSpPr>
        <p:spPr bwMode="auto">
          <a:xfrm>
            <a:off x="1339850" y="260350"/>
            <a:ext cx="5799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0" name="Рисунок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2463" y="2136775"/>
            <a:ext cx="4868862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/>
          <p:nvPr/>
        </p:nvSpPr>
        <p:spPr>
          <a:xfrm>
            <a:off x="7437438" y="2401888"/>
            <a:ext cx="1601787" cy="5969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42" name="Рисунок 13"/>
          <p:cNvPicPr>
            <a:picLocks noChangeAspect="1"/>
          </p:cNvPicPr>
          <p:nvPr/>
        </p:nvPicPr>
        <p:blipFill>
          <a:blip r:embed="rId6"/>
          <a:srcRect b="23949"/>
          <a:stretch>
            <a:fillRect/>
          </a:stretch>
        </p:blipFill>
        <p:spPr bwMode="auto">
          <a:xfrm>
            <a:off x="68263" y="2032000"/>
            <a:ext cx="52101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Прямая соединительная линия 17"/>
          <p:cNvCxnSpPr/>
          <p:nvPr/>
        </p:nvCxnSpPr>
        <p:spPr>
          <a:xfrm flipV="1">
            <a:off x="150813" y="3338513"/>
            <a:ext cx="2027237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4" name="Рисунок 2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87538" y="3722688"/>
            <a:ext cx="4972050" cy="30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4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414337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 программы </a:t>
            </a:r>
          </a:p>
        </p:txBody>
      </p:sp>
      <p:pic>
        <p:nvPicPr>
          <p:cNvPr id="20486" name="Рисунок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9725" y="5656263"/>
            <a:ext cx="1455738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Прямоугольник 13"/>
          <p:cNvSpPr>
            <a:spLocks noChangeArrowheads="1"/>
          </p:cNvSpPr>
          <p:nvPr/>
        </p:nvSpPr>
        <p:spPr bwMode="auto">
          <a:xfrm>
            <a:off x="1617663" y="260350"/>
            <a:ext cx="5829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8" name="Рисунок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6688" y="1828800"/>
            <a:ext cx="4792662" cy="326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/>
          <p:nvPr/>
        </p:nvSpPr>
        <p:spPr>
          <a:xfrm>
            <a:off x="1343025" y="2144713"/>
            <a:ext cx="1603375" cy="67945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90" name="Рисунок 8"/>
          <p:cNvPicPr>
            <a:picLocks noChangeAspect="1"/>
          </p:cNvPicPr>
          <p:nvPr/>
        </p:nvPicPr>
        <p:blipFill>
          <a:blip r:embed="rId6"/>
          <a:srcRect l="6767" r="6540" b="13367"/>
          <a:stretch>
            <a:fillRect/>
          </a:stretch>
        </p:blipFill>
        <p:spPr bwMode="auto">
          <a:xfrm>
            <a:off x="5149850" y="2017713"/>
            <a:ext cx="3640138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2"/>
          <p:cNvPicPr>
            <a:picLocks noChangeAspect="1" noChangeArrowheads="1"/>
          </p:cNvPicPr>
          <p:nvPr/>
        </p:nvPicPr>
        <p:blipFill>
          <a:blip r:embed="rId7"/>
          <a:srcRect l="3262" t="1195" b="3586"/>
          <a:stretch>
            <a:fillRect/>
          </a:stretch>
        </p:blipFill>
        <p:spPr bwMode="auto">
          <a:xfrm>
            <a:off x="8143875" y="2979738"/>
            <a:ext cx="4048125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2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Начало. Инструкция для участников</a:t>
            </a:r>
          </a:p>
        </p:txBody>
      </p:sp>
      <p:pic>
        <p:nvPicPr>
          <p:cNvPr id="22534" name="Рисунок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125" y="5694363"/>
            <a:ext cx="1333500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Прямоугольник 7"/>
          <p:cNvSpPr>
            <a:spLocks noChangeArrowheads="1"/>
          </p:cNvSpPr>
          <p:nvPr/>
        </p:nvSpPr>
        <p:spPr bwMode="auto">
          <a:xfrm>
            <a:off x="1306513" y="293688"/>
            <a:ext cx="63293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6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8275" y="2051050"/>
            <a:ext cx="3875088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Рисунок 9"/>
          <p:cNvPicPr>
            <a:picLocks noChangeAspect="1"/>
          </p:cNvPicPr>
          <p:nvPr/>
        </p:nvPicPr>
        <p:blipFill>
          <a:blip r:embed="rId6"/>
          <a:srcRect l="12799" t="-2110" r="5713" b="2110"/>
          <a:stretch>
            <a:fillRect/>
          </a:stretch>
        </p:blipFill>
        <p:spPr bwMode="auto">
          <a:xfrm>
            <a:off x="4094163" y="2700338"/>
            <a:ext cx="3462337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Рисунок 13"/>
          <p:cNvPicPr>
            <a:picLocks noChangeAspect="1"/>
          </p:cNvPicPr>
          <p:nvPr/>
        </p:nvPicPr>
        <p:blipFill>
          <a:blip r:embed="rId7"/>
          <a:srcRect l="12221" t="1740" r="10469" b="-1740"/>
          <a:stretch>
            <a:fillRect/>
          </a:stretch>
        </p:blipFill>
        <p:spPr bwMode="auto">
          <a:xfrm>
            <a:off x="7766050" y="2136775"/>
            <a:ext cx="4252913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Овал 19"/>
          <p:cNvSpPr/>
          <p:nvPr/>
        </p:nvSpPr>
        <p:spPr>
          <a:xfrm>
            <a:off x="7523163" y="2700338"/>
            <a:ext cx="933450" cy="59848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043363" y="5392738"/>
            <a:ext cx="3017837" cy="477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Пароль 0000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0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</p:txBody>
      </p:sp>
      <p:sp>
        <p:nvSpPr>
          <p:cNvPr id="24582" name="Прямоугольник 7"/>
          <p:cNvSpPr>
            <a:spLocks noChangeArrowheads="1"/>
          </p:cNvSpPr>
          <p:nvPr/>
        </p:nvSpPr>
        <p:spPr bwMode="auto">
          <a:xfrm>
            <a:off x="1355725" y="190500"/>
            <a:ext cx="5241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pic>
        <p:nvPicPr>
          <p:cNvPr id="24583" name="Рисунок 8"/>
          <p:cNvPicPr>
            <a:picLocks noChangeAspect="1"/>
          </p:cNvPicPr>
          <p:nvPr/>
        </p:nvPicPr>
        <p:blipFill>
          <a:blip r:embed="rId4"/>
          <a:srcRect l="10802" r="6631"/>
          <a:stretch>
            <a:fillRect/>
          </a:stretch>
        </p:blipFill>
        <p:spPr bwMode="auto">
          <a:xfrm>
            <a:off x="26988" y="1976438"/>
            <a:ext cx="5259387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Овал 16"/>
          <p:cNvSpPr/>
          <p:nvPr/>
        </p:nvSpPr>
        <p:spPr>
          <a:xfrm rot="16200000">
            <a:off x="4191794" y="2394744"/>
            <a:ext cx="1681162" cy="79375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032000" y="6257925"/>
            <a:ext cx="1681163" cy="79375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87363" y="4724400"/>
            <a:ext cx="1681162" cy="79375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7" name="Рисунок 9"/>
          <p:cNvPicPr>
            <a:picLocks noChangeAspect="1"/>
          </p:cNvPicPr>
          <p:nvPr/>
        </p:nvPicPr>
        <p:blipFill>
          <a:blip r:embed="rId5"/>
          <a:srcRect l="15024" r="6535" b="14777"/>
          <a:stretch>
            <a:fillRect/>
          </a:stretch>
        </p:blipFill>
        <p:spPr bwMode="auto">
          <a:xfrm>
            <a:off x="5716588" y="2063750"/>
            <a:ext cx="6126162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8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Инструкция</a:t>
            </a:r>
          </a:p>
        </p:txBody>
      </p:sp>
      <p:sp>
        <p:nvSpPr>
          <p:cNvPr id="26630" name="Прямоугольник 7"/>
          <p:cNvSpPr>
            <a:spLocks noChangeArrowheads="1"/>
          </p:cNvSpPr>
          <p:nvPr/>
        </p:nvSpPr>
        <p:spPr bwMode="auto">
          <a:xfrm>
            <a:off x="1355725" y="190500"/>
            <a:ext cx="5241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pic>
        <p:nvPicPr>
          <p:cNvPr id="26631" name="Рисунок 5"/>
          <p:cNvPicPr>
            <a:picLocks noChangeAspect="1"/>
          </p:cNvPicPr>
          <p:nvPr/>
        </p:nvPicPr>
        <p:blipFill>
          <a:blip r:embed="rId4"/>
          <a:srcRect l="12047" r="14743"/>
          <a:stretch>
            <a:fillRect/>
          </a:stretch>
        </p:blipFill>
        <p:spPr bwMode="auto">
          <a:xfrm>
            <a:off x="117475" y="2136775"/>
            <a:ext cx="4041775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6"/>
          <p:cNvPicPr>
            <a:picLocks noChangeAspect="1"/>
          </p:cNvPicPr>
          <p:nvPr/>
        </p:nvPicPr>
        <p:blipFill>
          <a:blip r:embed="rId5"/>
          <a:srcRect l="12302" r="12453"/>
          <a:stretch>
            <a:fillRect/>
          </a:stretch>
        </p:blipFill>
        <p:spPr bwMode="auto">
          <a:xfrm>
            <a:off x="4257675" y="2136775"/>
            <a:ext cx="3849688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Рисунок 10"/>
          <p:cNvPicPr>
            <a:picLocks noChangeAspect="1"/>
          </p:cNvPicPr>
          <p:nvPr/>
        </p:nvPicPr>
        <p:blipFill>
          <a:blip r:embed="rId6"/>
          <a:srcRect l="12511" r="33301"/>
          <a:stretch>
            <a:fillRect/>
          </a:stretch>
        </p:blipFill>
        <p:spPr bwMode="auto">
          <a:xfrm>
            <a:off x="8372475" y="2136775"/>
            <a:ext cx="3697288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6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6762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Исследование. Часть 1</a:t>
            </a:r>
          </a:p>
        </p:txBody>
      </p:sp>
      <p:sp>
        <p:nvSpPr>
          <p:cNvPr id="28678" name="Прямоугольник 7"/>
          <p:cNvSpPr>
            <a:spLocks noChangeArrowheads="1"/>
          </p:cNvSpPr>
          <p:nvPr/>
        </p:nvSpPr>
        <p:spPr bwMode="auto">
          <a:xfrm>
            <a:off x="1355725" y="190500"/>
            <a:ext cx="5241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pic>
        <p:nvPicPr>
          <p:cNvPr id="28679" name="Рисунок 8"/>
          <p:cNvPicPr>
            <a:picLocks noChangeAspect="1"/>
          </p:cNvPicPr>
          <p:nvPr/>
        </p:nvPicPr>
        <p:blipFill>
          <a:blip r:embed="rId4"/>
          <a:srcRect l="19737" r="13594"/>
          <a:stretch>
            <a:fillRect/>
          </a:stretch>
        </p:blipFill>
        <p:spPr bwMode="auto">
          <a:xfrm>
            <a:off x="677863" y="2063750"/>
            <a:ext cx="405447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Рисунок 9"/>
          <p:cNvPicPr>
            <a:picLocks noChangeAspect="1"/>
          </p:cNvPicPr>
          <p:nvPr/>
        </p:nvPicPr>
        <p:blipFill>
          <a:blip r:embed="rId5"/>
          <a:srcRect l="4727" r="13403"/>
          <a:stretch>
            <a:fillRect/>
          </a:stretch>
        </p:blipFill>
        <p:spPr bwMode="auto">
          <a:xfrm>
            <a:off x="6372225" y="2063750"/>
            <a:ext cx="4337050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7470775" y="5588000"/>
            <a:ext cx="21399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Пароль 1835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750" y="0"/>
            <a:ext cx="2508250" cy="9747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7538" y="0"/>
            <a:ext cx="1446212" cy="97472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4725"/>
            <a:ext cx="12192000" cy="114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4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747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463" y="1274763"/>
            <a:ext cx="8624887" cy="561975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1 </a:t>
            </a:r>
          </a:p>
        </p:txBody>
      </p:sp>
      <p:sp>
        <p:nvSpPr>
          <p:cNvPr id="30726" name="Прямоугольник 8"/>
          <p:cNvSpPr>
            <a:spLocks noChangeArrowheads="1"/>
          </p:cNvSpPr>
          <p:nvPr/>
        </p:nvSpPr>
        <p:spPr bwMode="auto">
          <a:xfrm>
            <a:off x="1668463" y="246063"/>
            <a:ext cx="5241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TIMSS (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Trends in Mathematics and Science Study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pic>
        <p:nvPicPr>
          <p:cNvPr id="30727" name="Рисунок 11"/>
          <p:cNvPicPr>
            <a:picLocks noChangeAspect="1"/>
          </p:cNvPicPr>
          <p:nvPr/>
        </p:nvPicPr>
        <p:blipFill>
          <a:blip r:embed="rId4"/>
          <a:srcRect l="6567" t="1283" r="2043"/>
          <a:stretch>
            <a:fillRect/>
          </a:stretch>
        </p:blipFill>
        <p:spPr bwMode="auto">
          <a:xfrm>
            <a:off x="160338" y="1906588"/>
            <a:ext cx="3770312" cy="495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Овал 19"/>
          <p:cNvSpPr/>
          <p:nvPr/>
        </p:nvSpPr>
        <p:spPr>
          <a:xfrm>
            <a:off x="-163513" y="2290763"/>
            <a:ext cx="1138238" cy="56832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9" name="Рисунок 12"/>
          <p:cNvPicPr>
            <a:picLocks noChangeAspect="1"/>
          </p:cNvPicPr>
          <p:nvPr/>
        </p:nvPicPr>
        <p:blipFill>
          <a:blip r:embed="rId5"/>
          <a:srcRect l="13875" r="5038"/>
          <a:stretch>
            <a:fillRect/>
          </a:stretch>
        </p:blipFill>
        <p:spPr bwMode="auto">
          <a:xfrm>
            <a:off x="4175125" y="1906588"/>
            <a:ext cx="3789363" cy="495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Рисунок 20"/>
          <p:cNvPicPr>
            <a:picLocks noChangeAspect="1"/>
          </p:cNvPicPr>
          <p:nvPr/>
        </p:nvPicPr>
        <p:blipFill>
          <a:blip r:embed="rId6"/>
          <a:srcRect l="12553" r="14252"/>
          <a:stretch>
            <a:fillRect/>
          </a:stretch>
        </p:blipFill>
        <p:spPr bwMode="auto">
          <a:xfrm>
            <a:off x="8237538" y="1906588"/>
            <a:ext cx="3743325" cy="495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</TotalTime>
  <Words>403</Words>
  <Application>Microsoft Office PowerPoint</Application>
  <PresentationFormat>Произвольный</PresentationFormat>
  <Paragraphs>105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 Light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Q12</dc:creator>
  <cp:lastModifiedBy>111</cp:lastModifiedBy>
  <cp:revision>131</cp:revision>
  <cp:lastPrinted>2018-04-13T17:50:52Z</cp:lastPrinted>
  <dcterms:created xsi:type="dcterms:W3CDTF">2018-01-22T12:46:30Z</dcterms:created>
  <dcterms:modified xsi:type="dcterms:W3CDTF">2019-04-16T14:42:29Z</dcterms:modified>
</cp:coreProperties>
</file>