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75" r:id="rId3"/>
    <p:sldId id="276" r:id="rId4"/>
    <p:sldId id="277" r:id="rId5"/>
    <p:sldId id="278" r:id="rId6"/>
    <p:sldId id="279" r:id="rId7"/>
    <p:sldId id="281" r:id="rId8"/>
    <p:sldId id="271" r:id="rId9"/>
    <p:sldId id="272" r:id="rId10"/>
    <p:sldId id="273" r:id="rId11"/>
    <p:sldId id="280" r:id="rId12"/>
    <p:sldId id="28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3394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7348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3435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4328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2726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672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1639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5682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115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8179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7837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A8195-9ABB-4298-92E1-A0A14C850AEF}" type="datetimeFigureOut">
              <a:rPr lang="ru-RU" smtClean="0"/>
              <a:pPr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4531A-E068-48DC-B94E-3862A520F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689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48343" y="2279388"/>
            <a:ext cx="11843657" cy="1900726"/>
          </a:xfrm>
          <a:prstGeom prst="rect">
            <a:avLst/>
          </a:prstGeom>
          <a:gradFill flip="none" rotWithShape="1">
            <a:gsLst>
              <a:gs pos="0">
                <a:srgbClr val="1A9A8E">
                  <a:shade val="30000"/>
                  <a:satMod val="115000"/>
                </a:srgbClr>
              </a:gs>
              <a:gs pos="50000">
                <a:srgbClr val="1A9A8E">
                  <a:shade val="67500"/>
                  <a:satMod val="115000"/>
                </a:srgbClr>
              </a:gs>
              <a:gs pos="100000">
                <a:srgbClr val="1A9A8E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Независимая оценка качества условий осуществления образовательной </a:t>
            </a:r>
            <a:r>
              <a:rPr lang="ru-RU" sz="3600" b="1" dirty="0" smtClean="0">
                <a:solidFill>
                  <a:schemeClr val="bg1"/>
                </a:solidFill>
              </a:rPr>
              <a:t>деятельности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"/>
            <a:ext cx="12192000" cy="25254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 rot="16200000" flipV="1">
            <a:off x="-3254829" y="3254830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18787" y="341492"/>
            <a:ext cx="2077075" cy="1008337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2486297" y="4175761"/>
            <a:ext cx="7215052" cy="31786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Центр оценки качества образования Краснодарского края</a:t>
            </a:r>
          </a:p>
        </p:txBody>
      </p:sp>
    </p:spTree>
    <p:extLst>
      <p:ext uri="{BB962C8B-B14F-4D97-AF65-F5344CB8AC3E}">
        <p14:creationId xmlns:p14="http://schemas.microsoft.com/office/powerpoint/2010/main" xmlns="" val="133224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Критерии и показатели НОКО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62400" y="1258391"/>
            <a:ext cx="7907382" cy="648047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«Открытость и доступность информации об организации, осуществляющей образовательную деятельность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</a:p>
        </p:txBody>
      </p:sp>
      <p:sp>
        <p:nvSpPr>
          <p:cNvPr id="2" name="Пятиугольник 1"/>
          <p:cNvSpPr/>
          <p:nvPr/>
        </p:nvSpPr>
        <p:spPr>
          <a:xfrm>
            <a:off x="626031" y="1258391"/>
            <a:ext cx="2690949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Критерий 1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62400" y="2073359"/>
            <a:ext cx="7907382" cy="666574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«Комфортность условий, в которых осуществляется образовательная деятельность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</a:p>
        </p:txBody>
      </p:sp>
      <p:sp>
        <p:nvSpPr>
          <p:cNvPr id="10" name="Пятиугольник 9"/>
          <p:cNvSpPr/>
          <p:nvPr/>
        </p:nvSpPr>
        <p:spPr>
          <a:xfrm>
            <a:off x="626029" y="2057125"/>
            <a:ext cx="2690949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Критерий 2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22785" y="3573428"/>
            <a:ext cx="7907382" cy="57295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«Доброжелательность, </a:t>
            </a:r>
            <a:r>
              <a:rPr lang="ru-RU" b="1" dirty="0" smtClean="0">
                <a:solidFill>
                  <a:schemeClr val="tx1"/>
                </a:solidFill>
              </a:rPr>
              <a:t>вежливость работников организации»</a:t>
            </a:r>
          </a:p>
        </p:txBody>
      </p:sp>
      <p:sp>
        <p:nvSpPr>
          <p:cNvPr id="12" name="Пятиугольник 11"/>
          <p:cNvSpPr/>
          <p:nvPr/>
        </p:nvSpPr>
        <p:spPr>
          <a:xfrm>
            <a:off x="626029" y="2901359"/>
            <a:ext cx="2690949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Критерий 3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022785" y="4278675"/>
            <a:ext cx="7907382" cy="68801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«Удовлетворенность условиями осуществления образовательной </a:t>
            </a:r>
            <a:r>
              <a:rPr lang="ru-RU" b="1" dirty="0">
                <a:solidFill>
                  <a:schemeClr val="tx1"/>
                </a:solidFill>
              </a:rPr>
              <a:t>деятельности </a:t>
            </a:r>
            <a:r>
              <a:rPr lang="ru-RU" b="1" dirty="0" smtClean="0">
                <a:solidFill>
                  <a:schemeClr val="tx1"/>
                </a:solidFill>
              </a:rPr>
              <a:t>организации»</a:t>
            </a:r>
          </a:p>
        </p:txBody>
      </p:sp>
      <p:sp>
        <p:nvSpPr>
          <p:cNvPr id="14" name="Пятиугольник 13"/>
          <p:cNvSpPr/>
          <p:nvPr/>
        </p:nvSpPr>
        <p:spPr>
          <a:xfrm>
            <a:off x="626029" y="3607451"/>
            <a:ext cx="2690949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Критерий 4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" name="Правая фигурная скобка 14"/>
          <p:cNvSpPr/>
          <p:nvPr/>
        </p:nvSpPr>
        <p:spPr>
          <a:xfrm rot="5400000">
            <a:off x="6093822" y="50070"/>
            <a:ext cx="352698" cy="10798631"/>
          </a:xfrm>
          <a:prstGeom prst="rightBrace">
            <a:avLst>
              <a:gd name="adj1" fmla="val 29644"/>
              <a:gd name="adj2" fmla="val 50000"/>
            </a:avLst>
          </a:prstGeom>
          <a:ln w="38100">
            <a:solidFill>
              <a:srgbClr val="47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08810" y="5892431"/>
            <a:ext cx="6522721" cy="603068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Максимальный итоговый балл: 100 баллов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022785" y="2870201"/>
            <a:ext cx="7907382" cy="57295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«Доступность образовательной деятельности для инвалидов»</a:t>
            </a:r>
          </a:p>
        </p:txBody>
      </p:sp>
      <p:sp>
        <p:nvSpPr>
          <p:cNvPr id="18" name="Пятиугольник 17"/>
          <p:cNvSpPr/>
          <p:nvPr/>
        </p:nvSpPr>
        <p:spPr>
          <a:xfrm>
            <a:off x="626029" y="4315833"/>
            <a:ext cx="2690949" cy="566057"/>
          </a:xfrm>
          <a:prstGeom prst="homePlate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Критерий 5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905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Сроки предоставления информации о </a:t>
            </a:r>
            <a:r>
              <a:rPr lang="ru-RU" sz="3200" b="1" dirty="0" smtClean="0">
                <a:solidFill>
                  <a:schemeClr val="bg1"/>
                </a:solidFill>
              </a:rPr>
              <a:t>результатах независимой оценки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51163" y="1322980"/>
            <a:ext cx="110005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соответствии с Постановлением Правительства Российской Федерации от 17 апреля 2018 года № 457 публичный отчёт главы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содержит информацию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результатах независимой оценки организаций в сфере образования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учредителями которых является субъект и муниципальное образование субъекта.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90971" y="2644059"/>
            <a:ext cx="112576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исполнение распоряжения главы администрации (губернатора) Краснодарского края от 18 апреля 2018 года № 98-р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внесении изменений в распоряжение главы администрации (губернатора) Краснодарского края от 18 сентября 2017 года № 287-р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 организации деятельности по проведению независимой оценки качества оказания услуг организациями в сфере культуры, социального обслуживания, охраны здоровья и образования в Краснодарском крае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рекомендовано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муниципальным образованиям Краснодарского края ежегодно, до 25 августа, представлять информацию о результатах независимой оценки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9491" y="4657728"/>
            <a:ext cx="1143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Министерство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образования, науки и молодёжной политики Краснодарского края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ежегодно, до 1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представляет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информацию, необходимую для подготовки публичного отчёта главы с учётом информации 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результатах независимой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оценки качества, представленной муниципальными образованиями Краснодарского края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1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203553" y="1963711"/>
            <a:ext cx="7824867" cy="1019332"/>
          </a:xfrm>
          <a:prstGeom prst="rect">
            <a:avLst/>
          </a:prstGeom>
          <a:gradFill flip="none" rotWithShape="1">
            <a:gsLst>
              <a:gs pos="0">
                <a:srgbClr val="1A9A8E">
                  <a:shade val="30000"/>
                  <a:satMod val="115000"/>
                </a:srgbClr>
              </a:gs>
              <a:gs pos="50000">
                <a:srgbClr val="1A9A8E">
                  <a:shade val="67500"/>
                  <a:satMod val="115000"/>
                </a:srgbClr>
              </a:gs>
              <a:gs pos="100000">
                <a:srgbClr val="1A9A8E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Спасибо за внимание!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"/>
            <a:ext cx="12192000" cy="25254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 rot="16200000" flipV="1">
            <a:off x="-3254829" y="3254830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18787" y="341492"/>
            <a:ext cx="2077075" cy="10083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89154" y="3552670"/>
            <a:ext cx="10163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Сайт ЦОКО</a:t>
            </a:r>
            <a:r>
              <a:rPr lang="ru-RU" sz="2400" dirty="0" smtClean="0"/>
              <a:t>: </a:t>
            </a:r>
            <a:r>
              <a:rPr lang="en-US" sz="2400" dirty="0" smtClean="0"/>
              <a:t>http</a:t>
            </a:r>
            <a:r>
              <a:rPr lang="en-US" sz="2400" dirty="0" smtClean="0">
                <a:sym typeface="Wingdings" pitchFamily="2" charset="2"/>
              </a:rPr>
              <a:t>://</a:t>
            </a:r>
            <a:r>
              <a:rPr lang="en-US" sz="2400" dirty="0" smtClean="0"/>
              <a:t>gas.kubannet.ru</a:t>
            </a:r>
          </a:p>
          <a:p>
            <a:pPr algn="ctr"/>
            <a:r>
              <a:rPr lang="en-US" sz="2400" b="1" dirty="0" smtClean="0"/>
              <a:t>E-mail</a:t>
            </a:r>
            <a:r>
              <a:rPr lang="en-US" sz="2400" dirty="0" smtClean="0"/>
              <a:t>: krasnodar.odo@mail.ru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416567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1154" y="1"/>
            <a:ext cx="12010845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 </a:t>
            </a:r>
            <a:r>
              <a:rPr lang="ru-RU" sz="2000" b="1" dirty="0">
                <a:solidFill>
                  <a:schemeClr val="bg1"/>
                </a:solidFill>
              </a:rPr>
              <a:t>проведении независимой оценки качества условий осуществления образовательной деятельности организаций, осуществляющих образовательную деятельность в 2018 </a:t>
            </a:r>
            <a:r>
              <a:rPr lang="ru-RU" sz="2000" b="1" dirty="0" smtClean="0">
                <a:solidFill>
                  <a:schemeClr val="bg1"/>
                </a:solidFill>
              </a:rPr>
              <a:t>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1306" y="1267904"/>
            <a:ext cx="9989388" cy="489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778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41056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Размещение информации на сайте </a:t>
            </a:r>
            <a:r>
              <a:rPr lang="en-US" sz="3200" b="1" dirty="0" smtClean="0">
                <a:solidFill>
                  <a:schemeClr val="bg1"/>
                </a:solidFill>
              </a:rPr>
              <a:t>bus.gov.ru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2589" y="1117211"/>
            <a:ext cx="779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Размещена  информация на официальном сайте по старым показателям:</a:t>
            </a:r>
            <a:endParaRPr lang="ru-RU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854012" y="1117211"/>
            <a:ext cx="448575" cy="4156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302587" y="1486543"/>
            <a:ext cx="54173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</a:t>
            </a:r>
            <a:r>
              <a:rPr lang="ru-RU" dirty="0" smtClean="0"/>
              <a:t>. Геленджик</a:t>
            </a:r>
          </a:p>
          <a:p>
            <a:r>
              <a:rPr lang="ru-RU" dirty="0"/>
              <a:t>г</a:t>
            </a:r>
            <a:r>
              <a:rPr lang="ru-RU" dirty="0" smtClean="0"/>
              <a:t>. Новороссийск</a:t>
            </a:r>
          </a:p>
          <a:p>
            <a:r>
              <a:rPr lang="ru-RU" dirty="0" smtClean="0"/>
              <a:t>Белореченский район</a:t>
            </a:r>
          </a:p>
          <a:p>
            <a:r>
              <a:rPr lang="ru-RU" dirty="0" err="1" smtClean="0"/>
              <a:t>Новопокровский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302587" y="2658862"/>
            <a:ext cx="779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Размещена  информация на официальном сайте по новым показателям:</a:t>
            </a:r>
            <a:endParaRPr lang="ru-RU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865925" y="2649723"/>
            <a:ext cx="448575" cy="4156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833" y="3074483"/>
            <a:ext cx="8819785" cy="336619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0262" y="6269779"/>
            <a:ext cx="7231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В 2018 году НОК не проводилась в Крыловском и Темрюкском районах </a:t>
            </a:r>
            <a:endParaRPr lang="ru-RU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854011" y="6269779"/>
            <a:ext cx="448575" cy="4156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236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Рейтинг субъектов Российской Федерации (муниципальных образований) за </a:t>
            </a:r>
            <a:r>
              <a:rPr lang="ru-RU" sz="3200" b="1" dirty="0" smtClean="0">
                <a:solidFill>
                  <a:schemeClr val="bg1"/>
                </a:solidFill>
              </a:rPr>
              <a:t>2018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год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336" y="1259456"/>
            <a:ext cx="9520751" cy="510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679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Сведения </a:t>
            </a:r>
            <a:r>
              <a:rPr lang="ru-RU" sz="2400" b="1" dirty="0">
                <a:solidFill>
                  <a:schemeClr val="bg1"/>
                </a:solidFill>
              </a:rPr>
              <a:t>о результатах независимой оценки качества оказания услуг организациями</a:t>
            </a:r>
            <a:r>
              <a:rPr lang="ru-RU" sz="4000" b="1" dirty="0">
                <a:solidFill>
                  <a:srgbClr val="002060"/>
                </a:solidFill>
              </a:rPr>
              <a:t/>
            </a:r>
            <a:br>
              <a:rPr lang="ru-RU" sz="4000" b="1" dirty="0">
                <a:solidFill>
                  <a:srgbClr val="002060"/>
                </a:solidFill>
              </a:rPr>
            </a:b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Количественные результаты независимой оценки по общим критериям</a:t>
            </a: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Документ и реквизиты документа общественного совета, которым утверждаются результаты независимой оценки</a:t>
            </a: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Основные результаты независимой оценки качества</a:t>
            </a: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Основные недостатки, выявленные в ходе проведения независимой оценки</a:t>
            </a: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Предложения по улучшению качества деятельности организаций</a:t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</a:br>
            <a:endParaRPr lang="ru-RU" sz="24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89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Внесение информации на сайте </a:t>
            </a:r>
            <a:r>
              <a:rPr lang="en-US" sz="3200" b="1" dirty="0" smtClean="0">
                <a:solidFill>
                  <a:schemeClr val="bg1"/>
                </a:solidFill>
              </a:rPr>
              <a:t>bus.gov.ru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8343" y="1785668"/>
            <a:ext cx="6153979" cy="42873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7201" y="1791854"/>
            <a:ext cx="6121540" cy="428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781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Внесение информации на сайте </a:t>
            </a:r>
            <a:r>
              <a:rPr lang="en-US" sz="3200" b="1" dirty="0">
                <a:solidFill>
                  <a:schemeClr val="bg1"/>
                </a:solidFill>
              </a:rPr>
              <a:t>bus.gov.ru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994" y="1027613"/>
            <a:ext cx="7153006" cy="5420812"/>
          </a:xfrm>
          <a:prstGeom prst="rect">
            <a:avLst/>
          </a:prstGeom>
          <a:ln w="3175">
            <a:solidFill>
              <a:srgbClr val="C00000"/>
            </a:solidFill>
          </a:ln>
        </p:spPr>
      </p:pic>
      <p:sp>
        <p:nvSpPr>
          <p:cNvPr id="2" name="Овал 1"/>
          <p:cNvSpPr/>
          <p:nvPr/>
        </p:nvSpPr>
        <p:spPr>
          <a:xfrm>
            <a:off x="3519577" y="3148642"/>
            <a:ext cx="474453" cy="526211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498729" y="4362450"/>
            <a:ext cx="568445" cy="619125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>
            <a:endCxn id="2" idx="6"/>
          </p:cNvCxnSpPr>
          <p:nvPr/>
        </p:nvCxnSpPr>
        <p:spPr>
          <a:xfrm flipH="1">
            <a:off x="3994030" y="2514600"/>
            <a:ext cx="4454645" cy="89714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067174" y="2552700"/>
            <a:ext cx="4381501" cy="204787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8629160" y="2329934"/>
            <a:ext cx="2267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Обратите внимание!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188445" y="3411748"/>
            <a:ext cx="38604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Информация </a:t>
            </a:r>
            <a:r>
              <a:rPr lang="ru-RU" sz="2000" b="1" dirty="0">
                <a:solidFill>
                  <a:srgbClr val="C00000"/>
                </a:solidFill>
              </a:rPr>
              <a:t>за </a:t>
            </a:r>
            <a:r>
              <a:rPr lang="ru-RU" sz="2000" b="1" dirty="0" smtClean="0">
                <a:solidFill>
                  <a:srgbClr val="C00000"/>
                </a:solidFill>
              </a:rPr>
              <a:t>2018 год на официальном сайте должна быть размещена не позднее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12 июля 2019 года!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161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НОКО-2019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9861" y="1280160"/>
            <a:ext cx="10798629" cy="1210491"/>
          </a:xfrm>
          <a:prstGeom prst="roundRect">
            <a:avLst>
              <a:gd name="adj" fmla="val 11631"/>
            </a:avLst>
          </a:prstGeom>
          <a:noFill/>
          <a:ln w="38100">
            <a:solidFill>
              <a:srgbClr val="1A9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</a:rPr>
              <a:t>Независимая оценка качества условий осуществления образовательной деятельности организациями проводится по таким общим критериям, как открытость и доступность информации об организациях, осуществляющих образовательную деятельность; комфортность условий, в которых осуществляется образовательная деятельность; доброжелательность, вежливость работников; удовлетворенность условиями ведения образовательной деятельности организаций, а также доступность услуг для инвалидов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9861" y="2595152"/>
            <a:ext cx="10798629" cy="679271"/>
          </a:xfrm>
          <a:prstGeom prst="roundRect">
            <a:avLst/>
          </a:prstGeom>
          <a:noFill/>
          <a:ln w="38100">
            <a:solidFill>
              <a:srgbClr val="1A9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</a:rPr>
              <a:t>Независимая оценка качества условий осуществления образовательной деятельности организациями проводится </a:t>
            </a:r>
            <a:r>
              <a:rPr lang="ru-RU" sz="1500" b="1" dirty="0" smtClean="0">
                <a:solidFill>
                  <a:schemeClr val="tx1"/>
                </a:solidFill>
              </a:rPr>
              <a:t>не </a:t>
            </a:r>
            <a:r>
              <a:rPr lang="ru-RU" sz="1500" b="1" dirty="0">
                <a:solidFill>
                  <a:schemeClr val="tx1"/>
                </a:solidFill>
              </a:rPr>
              <a:t>чаще чем один раз в год и не реже чем один раз в три года в отношении одной и той же организации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79861" y="3370213"/>
            <a:ext cx="10798629" cy="1689467"/>
          </a:xfrm>
          <a:prstGeom prst="roundRect">
            <a:avLst>
              <a:gd name="adj" fmla="val 7904"/>
            </a:avLst>
          </a:prstGeom>
          <a:noFill/>
          <a:ln w="38100">
            <a:solidFill>
              <a:srgbClr val="1A9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</a:rPr>
              <a:t>Руководители государственных и муниципальных организаций, осуществляющих образовательную деятельность, несут ответственность за непринятие мер по устранению недостатков, выявленных в ходе независимой оценки качества условий осуществления образовательной деятельности организациями, в соответствии с трудовым законодательством. В трудовых договорах с руководителями указанных организаций в показатели эффективности работы руководителей включаются результаты независимой оценки качества условий осуществления образовательной деятельности организациями и выполнения плана по устранению недостатков, выявленных в ходе такой оценки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79861" y="5155470"/>
            <a:ext cx="10798629" cy="1558839"/>
          </a:xfrm>
          <a:prstGeom prst="roundRect">
            <a:avLst>
              <a:gd name="adj" fmla="val 11404"/>
            </a:avLst>
          </a:prstGeom>
          <a:noFill/>
          <a:ln w="38100">
            <a:solidFill>
              <a:srgbClr val="1A9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</a:rPr>
              <a:t>Результаты независимой оценки качества условий осуществления образовательной деятельности организациями учитываются при оценке эффективности деятельности руководителя федерального органа исполнительной власти, осуществляющего функции по выработке государственной политики и нормативно-правовому регулированию в сфере образования, высших должностных лиц (руководителей высших исполнительных органов государственной власти) субъектов Российской Федерации и руководителей органов исполнительной власти субъектов Российской Федерации, руководителей органов местного самоуправления муниципальных районов и городских округов</a:t>
            </a:r>
          </a:p>
        </p:txBody>
      </p:sp>
    </p:spTree>
    <p:extLst>
      <p:ext uri="{BB962C8B-B14F-4D97-AF65-F5344CB8AC3E}">
        <p14:creationId xmlns:p14="http://schemas.microsoft.com/office/powerpoint/2010/main" xmlns="" val="103370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12192000" cy="94923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Методы исследования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4829" y="3254829"/>
            <a:ext cx="6858000" cy="348342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236"/>
            <a:ext cx="4572000" cy="156755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62444" y="1280159"/>
            <a:ext cx="10798629" cy="1835329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Исследование интернет-сайтов ОО </a:t>
            </a:r>
            <a:r>
              <a:rPr lang="ru-RU" b="1" dirty="0" smtClean="0">
                <a:solidFill>
                  <a:schemeClr val="tx1"/>
                </a:solidFill>
              </a:rPr>
              <a:t>с </a:t>
            </a:r>
            <a:r>
              <a:rPr lang="ru-RU" b="1" dirty="0">
                <a:solidFill>
                  <a:schemeClr val="tx1"/>
                </a:solidFill>
              </a:rPr>
              <a:t>выявлением и фиксацией признаков соответствия документов и материалов, размещенных в специальном разделе, федеральным требованиям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>
                <a:solidFill>
                  <a:schemeClr val="tx1"/>
                </a:solidFill>
              </a:rPr>
              <a:t>приказ Федеральной службы по надзору в сфере образования и науки от 29.05.2014 № 785 «Об утверждении требований к структуре официального сайта образовательной организации в информационно-телекоммуникационной сети «Интернет» и формату представления на нем информации»)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62444" y="3694735"/>
            <a:ext cx="10798629" cy="1092925"/>
          </a:xfrm>
          <a:prstGeom prst="roundRect">
            <a:avLst/>
          </a:prstGeom>
          <a:noFill/>
          <a:ln w="38100">
            <a:solidFill>
              <a:srgbClr val="1A9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Опрос «Удовлетворённость качеством образовательных услуг, оказываемых образовательными организациями, осуществляющими образовательную деятельность»</a:t>
            </a:r>
          </a:p>
        </p:txBody>
      </p:sp>
      <p:sp>
        <p:nvSpPr>
          <p:cNvPr id="2" name="Крест 1"/>
          <p:cNvSpPr/>
          <p:nvPr/>
        </p:nvSpPr>
        <p:spPr>
          <a:xfrm>
            <a:off x="6261461" y="3191751"/>
            <a:ext cx="400594" cy="426720"/>
          </a:xfrm>
          <a:prstGeom prst="plus">
            <a:avLst>
              <a:gd name="adj" fmla="val 3928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500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657</Words>
  <Application>Microsoft Office PowerPoint</Application>
  <PresentationFormat>Произвольный</PresentationFormat>
  <Paragraphs>52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Q17</dc:creator>
  <cp:lastModifiedBy>Karamov</cp:lastModifiedBy>
  <cp:revision>23</cp:revision>
  <dcterms:created xsi:type="dcterms:W3CDTF">2019-07-09T10:37:28Z</dcterms:created>
  <dcterms:modified xsi:type="dcterms:W3CDTF">2019-07-09T19:33:00Z</dcterms:modified>
</cp:coreProperties>
</file>