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notesMasterIdLst>
    <p:notesMasterId r:id="rId19"/>
  </p:notesMasterIdLst>
  <p:handoutMasterIdLst>
    <p:handoutMasterId r:id="rId20"/>
  </p:handoutMasterIdLst>
  <p:sldIdLst>
    <p:sldId id="1682" r:id="rId2"/>
    <p:sldId id="1699" r:id="rId3"/>
    <p:sldId id="1700" r:id="rId4"/>
    <p:sldId id="1703" r:id="rId5"/>
    <p:sldId id="1701" r:id="rId6"/>
    <p:sldId id="1714" r:id="rId7"/>
    <p:sldId id="1702" r:id="rId8"/>
    <p:sldId id="1706" r:id="rId9"/>
    <p:sldId id="1707" r:id="rId10"/>
    <p:sldId id="1704" r:id="rId11"/>
    <p:sldId id="1705" r:id="rId12"/>
    <p:sldId id="1708" r:id="rId13"/>
    <p:sldId id="1716" r:id="rId14"/>
    <p:sldId id="1712" r:id="rId15"/>
    <p:sldId id="1711" r:id="rId16"/>
    <p:sldId id="1715" r:id="rId17"/>
    <p:sldId id="1710" r:id="rId18"/>
  </p:sldIdLst>
  <p:sldSz cx="9144000" cy="5143500" type="screen16x9"/>
  <p:notesSz cx="6797675" cy="9926638"/>
  <p:defaultTextStyle>
    <a:defPPr>
      <a:defRPr lang="ru-RU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33" userDrawn="1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3F1FF"/>
    <a:srgbClr val="EFFEFF"/>
    <a:srgbClr val="178BFC"/>
    <a:srgbClr val="6DC1EA"/>
    <a:srgbClr val="ECFFFF"/>
    <a:srgbClr val="BFE8FF"/>
    <a:srgbClr val="1F4E79"/>
    <a:srgbClr val="BBD4EA"/>
    <a:srgbClr val="333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8" autoAdjust="0"/>
    <p:restoredTop sz="96395" autoAdjust="0"/>
  </p:normalViewPr>
  <p:slideViewPr>
    <p:cSldViewPr snapToGrid="0">
      <p:cViewPr varScale="1">
        <p:scale>
          <a:sx n="139" d="100"/>
          <a:sy n="139" d="100"/>
        </p:scale>
        <p:origin x="714" y="156"/>
      </p:cViewPr>
      <p:guideLst>
        <p:guide orient="horz" pos="2164"/>
        <p:guide pos="3833"/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2DC976-6252-4B61-911B-5B568409B57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9E54E0-9481-44B3-B85F-ECCEE96E5AF1}">
      <dgm:prSet custT="1"/>
      <dgm:spPr>
        <a:solidFill>
          <a:srgbClr val="6DC1EA"/>
        </a:solidFill>
      </dgm:spPr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050" dirty="0" smtClean="0">
            <a:solidFill>
              <a:schemeClr val="tx1"/>
            </a:solidFill>
          </a:endParaRPr>
        </a:p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</a:rPr>
            <a:t>до 27 апреля 2024 года (до 23:00 ч.), начнут получать результаты с 15 мая 2024 года </a:t>
          </a:r>
        </a:p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050" b="1" dirty="0" smtClean="0">
            <a:solidFill>
              <a:schemeClr val="tx1"/>
            </a:solidFill>
          </a:endParaRPr>
        </a:p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050" dirty="0" smtClean="0">
              <a:solidFill>
                <a:schemeClr val="tx1"/>
              </a:solidFill>
            </a:rPr>
            <a:t>В статистике по муниципалитету, региону, Российской Федерации будут отражены результаты за период </a:t>
          </a:r>
        </a:p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050" dirty="0" smtClean="0">
              <a:solidFill>
                <a:schemeClr val="tx1"/>
              </a:solidFill>
            </a:rPr>
            <a:t>с 19 марта по 27 апреля 2024 г. Участники компьютерной формы проведения ВПР получат результаты в первой волне. </a:t>
          </a:r>
        </a:p>
        <a:p>
          <a:pPr lvl="0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dirty="0">
            <a:solidFill>
              <a:schemeClr val="accent1">
                <a:lumMod val="50000"/>
              </a:schemeClr>
            </a:solidFill>
          </a:endParaRPr>
        </a:p>
      </dgm:t>
    </dgm:pt>
    <dgm:pt modelId="{D622AC88-FD8E-4761-86CD-1A35F690CD8A}" type="parTrans" cxnId="{71FBE887-0C9A-4458-B2C9-B1C081DCD74E}">
      <dgm:prSet/>
      <dgm:spPr/>
      <dgm:t>
        <a:bodyPr/>
        <a:lstStyle/>
        <a:p>
          <a:endParaRPr lang="ru-RU"/>
        </a:p>
      </dgm:t>
    </dgm:pt>
    <dgm:pt modelId="{300970F8-8DD9-47E1-9411-AF1060CAE8B3}" type="sibTrans" cxnId="{71FBE887-0C9A-4458-B2C9-B1C081DCD74E}">
      <dgm:prSet/>
      <dgm:spPr/>
      <dgm:t>
        <a:bodyPr/>
        <a:lstStyle/>
        <a:p>
          <a:endParaRPr lang="ru-RU"/>
        </a:p>
      </dgm:t>
    </dgm:pt>
    <dgm:pt modelId="{E76ABA9B-27BE-49D6-8CC6-1F4D1E024101}">
      <dgm:prSet custT="1"/>
      <dgm:spPr>
        <a:solidFill>
          <a:srgbClr val="6DC1EA"/>
        </a:solidFill>
      </dgm:spPr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с 27 апреля 2024 года (после 23:00 ч.) до 21 мая 2024 года, начнут получать результаты с 4 июня 2024 года</a:t>
          </a:r>
        </a:p>
        <a:p>
          <a:r>
            <a:rPr lang="ru-RU" sz="1050" dirty="0" smtClean="0">
              <a:solidFill>
                <a:schemeClr val="tx1"/>
              </a:solidFill>
            </a:rPr>
            <a:t> </a:t>
          </a:r>
        </a:p>
        <a:p>
          <a:r>
            <a:rPr lang="ru-RU" sz="1050" dirty="0" smtClean="0">
              <a:solidFill>
                <a:schemeClr val="tx1"/>
              </a:solidFill>
            </a:rPr>
            <a:t>В статистике по муниципалитету, региону, Российской Федерации будут отражены результаты </a:t>
          </a:r>
        </a:p>
        <a:p>
          <a:r>
            <a:rPr lang="ru-RU" sz="1050" dirty="0" smtClean="0">
              <a:solidFill>
                <a:schemeClr val="tx1"/>
              </a:solidFill>
            </a:rPr>
            <a:t>за весь период проведения работ, т.е. все загруженные результаты с 19 марта по 21 мая 2024 г.</a:t>
          </a:r>
          <a:endParaRPr lang="ru-RU" sz="1050" dirty="0">
            <a:solidFill>
              <a:schemeClr val="tx1"/>
            </a:solidFill>
          </a:endParaRPr>
        </a:p>
      </dgm:t>
    </dgm:pt>
    <dgm:pt modelId="{AC3E6C42-88A3-4D09-ABEC-777D62557DC1}" type="parTrans" cxnId="{D96DA175-BB40-491E-B285-CC0623E13C91}">
      <dgm:prSet/>
      <dgm:spPr/>
      <dgm:t>
        <a:bodyPr/>
        <a:lstStyle/>
        <a:p>
          <a:endParaRPr lang="ru-RU"/>
        </a:p>
      </dgm:t>
    </dgm:pt>
    <dgm:pt modelId="{9C55E469-A465-4F37-BA76-0234BDA0D1AA}" type="sibTrans" cxnId="{D96DA175-BB40-491E-B285-CC0623E13C91}">
      <dgm:prSet/>
      <dgm:spPr/>
      <dgm:t>
        <a:bodyPr/>
        <a:lstStyle/>
        <a:p>
          <a:endParaRPr lang="ru-RU"/>
        </a:p>
      </dgm:t>
    </dgm:pt>
    <dgm:pt modelId="{D6139643-76C7-4ED7-8C85-F27A6BF7B740}" type="pres">
      <dgm:prSet presAssocID="{A02DC976-6252-4B61-911B-5B568409B57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9F4110-4CD9-4C11-96D0-14B9691DF7AC}" type="pres">
      <dgm:prSet presAssocID="{5C9E54E0-9481-44B3-B85F-ECCEE96E5AF1}" presName="composite" presStyleCnt="0"/>
      <dgm:spPr/>
    </dgm:pt>
    <dgm:pt modelId="{AC79E782-BEAA-42CB-9B6F-7A2757FAA9FD}" type="pres">
      <dgm:prSet presAssocID="{5C9E54E0-9481-44B3-B85F-ECCEE96E5AF1}" presName="imgShp" presStyleLbl="fgImgPlace1" presStyleIdx="0" presStyleCnt="2" custLinFactNeighborX="-69246" custLinFactNeighborY="60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A2EBC9C-953B-4AFB-800F-43253FDA4A43}" type="pres">
      <dgm:prSet presAssocID="{5C9E54E0-9481-44B3-B85F-ECCEE96E5AF1}" presName="txShp" presStyleLbl="node1" presStyleIdx="0" presStyleCnt="2" custScaleX="1445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CF4ADA-6E4D-4037-A3FA-0E5C84790E4E}" type="pres">
      <dgm:prSet presAssocID="{300970F8-8DD9-47E1-9411-AF1060CAE8B3}" presName="spacing" presStyleCnt="0"/>
      <dgm:spPr/>
    </dgm:pt>
    <dgm:pt modelId="{EB808165-E757-4E8B-B246-B1375729DD5F}" type="pres">
      <dgm:prSet presAssocID="{E76ABA9B-27BE-49D6-8CC6-1F4D1E024101}" presName="composite" presStyleCnt="0"/>
      <dgm:spPr/>
    </dgm:pt>
    <dgm:pt modelId="{D0C1C722-DC9C-42EC-B2D6-7E7F91A12463}" type="pres">
      <dgm:prSet presAssocID="{E76ABA9B-27BE-49D6-8CC6-1F4D1E024101}" presName="imgShp" presStyleLbl="fgImgPlace1" presStyleIdx="1" presStyleCnt="2" custScaleX="107045" custScaleY="92340" custLinFactNeighborX="-71569" custLinFactNeighborY="18470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FFE36E30-E9B7-4249-93EC-3A8751043ADE}" type="pres">
      <dgm:prSet presAssocID="{E76ABA9B-27BE-49D6-8CC6-1F4D1E024101}" presName="txShp" presStyleLbl="node1" presStyleIdx="1" presStyleCnt="2" custScaleX="141888" custLinFactNeighborX="2592" custLinFactNeighborY="146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411ECD-847D-4197-92AE-D3FE8CB22614}" type="presOf" srcId="{E76ABA9B-27BE-49D6-8CC6-1F4D1E024101}" destId="{FFE36E30-E9B7-4249-93EC-3A8751043ADE}" srcOrd="0" destOrd="0" presId="urn:microsoft.com/office/officeart/2005/8/layout/vList3"/>
    <dgm:cxn modelId="{6093F18C-A1E7-47BD-89DE-C289B670BC5E}" type="presOf" srcId="{A02DC976-6252-4B61-911B-5B568409B576}" destId="{D6139643-76C7-4ED7-8C85-F27A6BF7B740}" srcOrd="0" destOrd="0" presId="urn:microsoft.com/office/officeart/2005/8/layout/vList3"/>
    <dgm:cxn modelId="{BC2C2C4D-4B96-4EB1-8FB5-ADE2072C6AD4}" type="presOf" srcId="{5C9E54E0-9481-44B3-B85F-ECCEE96E5AF1}" destId="{1A2EBC9C-953B-4AFB-800F-43253FDA4A43}" srcOrd="0" destOrd="0" presId="urn:microsoft.com/office/officeart/2005/8/layout/vList3"/>
    <dgm:cxn modelId="{D96DA175-BB40-491E-B285-CC0623E13C91}" srcId="{A02DC976-6252-4B61-911B-5B568409B576}" destId="{E76ABA9B-27BE-49D6-8CC6-1F4D1E024101}" srcOrd="1" destOrd="0" parTransId="{AC3E6C42-88A3-4D09-ABEC-777D62557DC1}" sibTransId="{9C55E469-A465-4F37-BA76-0234BDA0D1AA}"/>
    <dgm:cxn modelId="{71FBE887-0C9A-4458-B2C9-B1C081DCD74E}" srcId="{A02DC976-6252-4B61-911B-5B568409B576}" destId="{5C9E54E0-9481-44B3-B85F-ECCEE96E5AF1}" srcOrd="0" destOrd="0" parTransId="{D622AC88-FD8E-4761-86CD-1A35F690CD8A}" sibTransId="{300970F8-8DD9-47E1-9411-AF1060CAE8B3}"/>
    <dgm:cxn modelId="{E2E55BC3-15CF-4D69-B720-B0402D68D9FC}" type="presParOf" srcId="{D6139643-76C7-4ED7-8C85-F27A6BF7B740}" destId="{C49F4110-4CD9-4C11-96D0-14B9691DF7AC}" srcOrd="0" destOrd="0" presId="urn:microsoft.com/office/officeart/2005/8/layout/vList3"/>
    <dgm:cxn modelId="{177038DF-2328-4F3B-86B8-67A890E681AA}" type="presParOf" srcId="{C49F4110-4CD9-4C11-96D0-14B9691DF7AC}" destId="{AC79E782-BEAA-42CB-9B6F-7A2757FAA9FD}" srcOrd="0" destOrd="0" presId="urn:microsoft.com/office/officeart/2005/8/layout/vList3"/>
    <dgm:cxn modelId="{50146AB7-65EB-486D-9A3D-3DFFBFEAD991}" type="presParOf" srcId="{C49F4110-4CD9-4C11-96D0-14B9691DF7AC}" destId="{1A2EBC9C-953B-4AFB-800F-43253FDA4A43}" srcOrd="1" destOrd="0" presId="urn:microsoft.com/office/officeart/2005/8/layout/vList3"/>
    <dgm:cxn modelId="{CEF8782C-E2E9-485E-B500-CF0D8ECF542C}" type="presParOf" srcId="{D6139643-76C7-4ED7-8C85-F27A6BF7B740}" destId="{D5CF4ADA-6E4D-4037-A3FA-0E5C84790E4E}" srcOrd="1" destOrd="0" presId="urn:microsoft.com/office/officeart/2005/8/layout/vList3"/>
    <dgm:cxn modelId="{38191B07-B25F-4E56-8177-95F387CADDAF}" type="presParOf" srcId="{D6139643-76C7-4ED7-8C85-F27A6BF7B740}" destId="{EB808165-E757-4E8B-B246-B1375729DD5F}" srcOrd="2" destOrd="0" presId="urn:microsoft.com/office/officeart/2005/8/layout/vList3"/>
    <dgm:cxn modelId="{87A98E1A-E226-480B-A407-9EE1C428FFD2}" type="presParOf" srcId="{EB808165-E757-4E8B-B246-B1375729DD5F}" destId="{D0C1C722-DC9C-42EC-B2D6-7E7F91A12463}" srcOrd="0" destOrd="0" presId="urn:microsoft.com/office/officeart/2005/8/layout/vList3"/>
    <dgm:cxn modelId="{A8575DAD-07FA-4C08-A24B-BA003600028D}" type="presParOf" srcId="{EB808165-E757-4E8B-B246-B1375729DD5F}" destId="{FFE36E30-E9B7-4249-93EC-3A8751043AD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2EBC9C-953B-4AFB-800F-43253FDA4A43}">
      <dsp:nvSpPr>
        <dsp:cNvPr id="0" name=""/>
        <dsp:cNvSpPr/>
      </dsp:nvSpPr>
      <dsp:spPr>
        <a:xfrm rot="10800000">
          <a:off x="163384" y="326"/>
          <a:ext cx="8146902" cy="1190168"/>
        </a:xfrm>
        <a:prstGeom prst="homePlate">
          <a:avLst/>
        </a:prstGeom>
        <a:solidFill>
          <a:srgbClr val="6DC1E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4831" tIns="41910" rIns="78232" bIns="4191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050" kern="1200" dirty="0" smtClean="0">
            <a:solidFill>
              <a:schemeClr val="tx1"/>
            </a:solidFill>
          </a:endParaRP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</a:rPr>
            <a:t>до 27 апреля 2024 года (до 23:00 ч.), начнут получать результаты с 15 мая 2024 года </a:t>
          </a: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050" b="1" kern="1200" dirty="0" smtClean="0">
            <a:solidFill>
              <a:schemeClr val="tx1"/>
            </a:solidFill>
          </a:endParaRP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050" kern="1200" dirty="0" smtClean="0">
              <a:solidFill>
                <a:schemeClr val="tx1"/>
              </a:solidFill>
            </a:rPr>
            <a:t>В статистике по муниципалитету, региону, Российской Федерации будут отражены результаты за период </a:t>
          </a: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050" kern="1200" dirty="0" smtClean="0">
              <a:solidFill>
                <a:schemeClr val="tx1"/>
              </a:solidFill>
            </a:rPr>
            <a:t>с 19 марта по 27 апреля 2024 г. Участники компьютерной формы проведения ВПР получат результаты в первой волне. </a:t>
          </a:r>
        </a:p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50" kern="1200" dirty="0">
            <a:solidFill>
              <a:schemeClr val="accent1">
                <a:lumMod val="50000"/>
              </a:schemeClr>
            </a:solidFill>
          </a:endParaRPr>
        </a:p>
      </dsp:txBody>
      <dsp:txXfrm rot="10800000">
        <a:off x="460926" y="326"/>
        <a:ext cx="7849360" cy="1190168"/>
      </dsp:txXfrm>
    </dsp:sp>
    <dsp:sp modelId="{AC79E782-BEAA-42CB-9B6F-7A2757FAA9FD}">
      <dsp:nvSpPr>
        <dsp:cNvPr id="0" name=""/>
        <dsp:cNvSpPr/>
      </dsp:nvSpPr>
      <dsp:spPr>
        <a:xfrm>
          <a:off x="112" y="7551"/>
          <a:ext cx="1190168" cy="1190168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E36E30-E9B7-4249-93EC-3A8751043ADE}">
      <dsp:nvSpPr>
        <dsp:cNvPr id="0" name=""/>
        <dsp:cNvSpPr/>
      </dsp:nvSpPr>
      <dsp:spPr>
        <a:xfrm rot="10800000">
          <a:off x="385206" y="1488363"/>
          <a:ext cx="7995377" cy="1190168"/>
        </a:xfrm>
        <a:prstGeom prst="homePlate">
          <a:avLst/>
        </a:prstGeom>
        <a:solidFill>
          <a:srgbClr val="6DC1E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4831" tIns="45720" rIns="85344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с 27 апреля 2024 года (после 23:00 ч.) до 21 мая 2024 года, начнут получать результаты с 4 июня 2024 года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solidFill>
                <a:schemeClr val="tx1"/>
              </a:solidFill>
            </a:rPr>
            <a:t>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solidFill>
                <a:schemeClr val="tx1"/>
              </a:solidFill>
            </a:rPr>
            <a:t>В статистике по муниципалитету, региону, Российской Федерации будут отражены результаты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solidFill>
                <a:schemeClr val="tx1"/>
              </a:solidFill>
            </a:rPr>
            <a:t>за весь период проведения работ, т.е. все загруженные результаты с 19 марта по 21 мая 2024 г.</a:t>
          </a:r>
          <a:endParaRPr lang="ru-RU" sz="1050" kern="1200" dirty="0">
            <a:solidFill>
              <a:schemeClr val="tx1"/>
            </a:solidFill>
          </a:endParaRPr>
        </a:p>
      </dsp:txBody>
      <dsp:txXfrm rot="10800000">
        <a:off x="682748" y="1488363"/>
        <a:ext cx="7697835" cy="1190168"/>
      </dsp:txXfrm>
    </dsp:sp>
    <dsp:sp modelId="{D0C1C722-DC9C-42EC-B2D6-7E7F91A12463}">
      <dsp:nvSpPr>
        <dsp:cNvPr id="0" name=""/>
        <dsp:cNvSpPr/>
      </dsp:nvSpPr>
      <dsp:spPr>
        <a:xfrm>
          <a:off x="0" y="1579530"/>
          <a:ext cx="1274015" cy="1099001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6332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6" y="0"/>
            <a:ext cx="2945659" cy="496332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8B1E4A1F-04CF-451B-871F-AA1D920AED31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6" y="9428584"/>
            <a:ext cx="2945659" cy="496332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7AF5BA27-958F-4220-86A9-038DD7F557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5066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6332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0"/>
            <a:ext cx="2945659" cy="496332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1322EB1F-0476-42EB-97D7-4BD13C22027B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5" rIns="91430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28584"/>
            <a:ext cx="2945659" cy="496332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075E1A12-403D-4F0D-AA77-B1C98863C6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745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42100" cy="3736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EFFB1-305F-400C-A150-84EC20CC48B5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1275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E1A12-403D-4F0D-AA77-B1C98863C604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7580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E1A12-403D-4F0D-AA77-B1C98863C60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0943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E1A12-403D-4F0D-AA77-B1C98863C60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4115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E1A12-403D-4F0D-AA77-B1C98863C60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5853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E1A12-403D-4F0D-AA77-B1C98863C60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3718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E1A12-403D-4F0D-AA77-B1C98863C604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3266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E1A12-403D-4F0D-AA77-B1C98863C604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7029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E1A12-403D-4F0D-AA77-B1C98863C604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647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E1A12-403D-4F0D-AA77-B1C98863C60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151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E1A12-403D-4F0D-AA77-B1C98863C60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98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E1A12-403D-4F0D-AA77-B1C98863C60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215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E1A12-403D-4F0D-AA77-B1C98863C60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773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E1A12-403D-4F0D-AA77-B1C98863C60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456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E1A12-403D-4F0D-AA77-B1C98863C60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422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E1A12-403D-4F0D-AA77-B1C98863C60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4033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E1A12-403D-4F0D-AA77-B1C98863C60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931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nobrkuban.ru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nobrkuban.ru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02570-B423-422B-9248-892BC898E6CD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021F0-2301-4A58-9B93-CD83221A00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723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02570-B423-422B-9248-892BC898E6CD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021F0-2301-4A58-9B93-CD83221A00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606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02570-B423-422B-9248-892BC898E6CD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021F0-2301-4A58-9B93-CD83221A00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8722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c\Мероприятия\2018-12-21 Совещание с замглавами\Заголовок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"/>
          <a:stretch/>
        </p:blipFill>
        <p:spPr bwMode="auto">
          <a:xfrm flipH="1">
            <a:off x="1" y="1"/>
            <a:ext cx="9129370" cy="681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 userDrawn="1"/>
        </p:nvSpPr>
        <p:spPr>
          <a:xfrm>
            <a:off x="1" y="14891"/>
            <a:ext cx="9129370" cy="511313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80" rIns="68558" bIns="34280" rtlCol="0" anchor="ctr"/>
          <a:lstStyle/>
          <a:p>
            <a:pPr algn="ctr" defTabSz="685635"/>
            <a:endParaRPr lang="ru-RU" sz="135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4" y="2152"/>
            <a:ext cx="8064896" cy="625385"/>
          </a:xfrm>
        </p:spPr>
        <p:txBody>
          <a:bodyPr lIns="35997" tIns="35997" rIns="35997" bIns="35997" anchor="ctr">
            <a:normAutofit/>
          </a:bodyPr>
          <a:lstStyle>
            <a:lvl1pPr algn="ctr">
              <a:defRPr sz="1949" b="1"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Verdana" pitchFamily="34" charset="0"/>
                <a:cs typeface="Calibri" pitchFamily="34" charset="0"/>
              </a:defRPr>
            </a:lvl1pPr>
          </a:lstStyle>
          <a:p>
            <a:r>
              <a:rPr kumimoji="0" lang="ru-RU" dirty="0"/>
              <a:t>Образец заголовка</a:t>
            </a:r>
            <a:endParaRPr kumimoji="0"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23120" y="4785998"/>
            <a:ext cx="2289048" cy="274320"/>
          </a:xfrm>
        </p:spPr>
        <p:txBody>
          <a:bodyPr/>
          <a:lstStyle>
            <a:lvl1pPr algn="r">
              <a:defRPr/>
            </a:lvl1pPr>
          </a:lstStyle>
          <a:p>
            <a:fld id="{511444F9-EEB7-4311-B5F1-97FE74C203E6}" type="datetimeFigureOut">
              <a:rPr lang="ru-RU" smtClean="0">
                <a:solidFill>
                  <a:srgbClr val="1F497D"/>
                </a:solidFill>
              </a:rPr>
              <a:pPr/>
              <a:t>21.02.2024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E6D9D-2A0B-43B8-A1C3-81968A25D6EC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 dirty="0">
              <a:solidFill>
                <a:srgbClr val="1F497D"/>
              </a:solidFill>
            </a:endParaRPr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76780" y="32635"/>
            <a:ext cx="822815" cy="755663"/>
            <a:chOff x="102371" y="43510"/>
            <a:chExt cx="797222" cy="749970"/>
          </a:xfrm>
        </p:grpSpPr>
        <p:pic>
          <p:nvPicPr>
            <p:cNvPr id="14" name="Picture 2" descr="http://www.minobrkuban.ru/bitrix/templates/adaptive/img/header_logo.png">
              <a:hlinkClick r:id="rId3"/>
            </p:cNvPr>
            <p:cNvPicPr>
              <a:picLocks noChangeAspect="1" noChangeArrowheads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371" y="98159"/>
              <a:ext cx="797222" cy="69532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4" descr="ГербКубани"/>
            <p:cNvPicPr>
              <a:picLocks noChangeAspect="1" noChangeArrowheads="1"/>
            </p:cNvPicPr>
            <p:nvPr userDrawn="1"/>
          </p:nvPicPr>
          <p:blipFill>
            <a:blip r:embed="rId5"/>
            <a:stretch>
              <a:fillRect/>
            </a:stretch>
          </p:blipFill>
          <p:spPr bwMode="auto">
            <a:xfrm>
              <a:off x="337715" y="43510"/>
              <a:ext cx="326539" cy="402308"/>
            </a:xfrm>
            <a:prstGeom prst="rect">
              <a:avLst/>
            </a:prstGeom>
            <a:noFill/>
            <a:ln>
              <a:noFill/>
            </a:ln>
            <a:effectLst>
              <a:outerShdw blurRad="101600" dir="4080000" sx="108000" sy="108000" algn="tl" rotWithShape="0">
                <a:prstClr val="black">
                  <a:alpha val="49000"/>
                </a:prstClr>
              </a:outerShdw>
            </a:effectLst>
          </p:spPr>
        </p:pic>
      </p:grpSp>
      <p:pic>
        <p:nvPicPr>
          <p:cNvPr id="2051" name="Picture 3" descr="D:\Doc\Мероприятия\2018-12-21 Совещание с замглавами\Подзаголовок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" y="5006019"/>
            <a:ext cx="9129370" cy="12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938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c\Мероприятия\2018-12-21 Совещание с замглавами\Заголовок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"/>
          <a:stretch/>
        </p:blipFill>
        <p:spPr bwMode="auto">
          <a:xfrm flipH="1">
            <a:off x="1" y="1"/>
            <a:ext cx="9129370" cy="681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 userDrawn="1"/>
        </p:nvSpPr>
        <p:spPr>
          <a:xfrm>
            <a:off x="1" y="14891"/>
            <a:ext cx="9129370" cy="511313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8" tIns="34280" rIns="68558" bIns="34280" rtlCol="0" anchor="ctr"/>
          <a:lstStyle/>
          <a:p>
            <a:pPr algn="ctr" defTabSz="685635"/>
            <a:endParaRPr lang="ru-RU" sz="135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4" y="2152"/>
            <a:ext cx="8064896" cy="625385"/>
          </a:xfrm>
        </p:spPr>
        <p:txBody>
          <a:bodyPr lIns="35997" tIns="35997" rIns="35997" bIns="35997" anchor="ctr">
            <a:normAutofit/>
          </a:bodyPr>
          <a:lstStyle>
            <a:lvl1pPr algn="ctr">
              <a:defRPr sz="1949" b="1"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Verdana" pitchFamily="34" charset="0"/>
                <a:cs typeface="Calibri" pitchFamily="34" charset="0"/>
              </a:defRPr>
            </a:lvl1pPr>
          </a:lstStyle>
          <a:p>
            <a:r>
              <a:rPr kumimoji="0" lang="ru-RU" dirty="0"/>
              <a:t>Образец заголовка</a:t>
            </a:r>
            <a:endParaRPr kumimoji="0"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23120" y="4785998"/>
            <a:ext cx="2289048" cy="274320"/>
          </a:xfrm>
        </p:spPr>
        <p:txBody>
          <a:bodyPr/>
          <a:lstStyle>
            <a:lvl1pPr algn="r">
              <a:defRPr/>
            </a:lvl1pPr>
          </a:lstStyle>
          <a:p>
            <a:fld id="{511444F9-EEB7-4311-B5F1-97FE74C203E6}" type="datetimeFigureOut">
              <a:rPr lang="ru-RU" smtClean="0">
                <a:solidFill>
                  <a:srgbClr val="1F497D"/>
                </a:solidFill>
              </a:rPr>
              <a:pPr/>
              <a:t>21.02.2024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E6D9D-2A0B-43B8-A1C3-81968A25D6EC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 dirty="0">
              <a:solidFill>
                <a:srgbClr val="1F497D"/>
              </a:solidFill>
            </a:endParaRPr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76780" y="32635"/>
            <a:ext cx="822815" cy="755663"/>
            <a:chOff x="102371" y="43510"/>
            <a:chExt cx="797222" cy="749970"/>
          </a:xfrm>
        </p:grpSpPr>
        <p:pic>
          <p:nvPicPr>
            <p:cNvPr id="14" name="Picture 2" descr="http://www.minobrkuban.ru/bitrix/templates/adaptive/img/header_logo.png">
              <a:hlinkClick r:id="rId3"/>
            </p:cNvPr>
            <p:cNvPicPr>
              <a:picLocks noChangeAspect="1" noChangeArrowheads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371" y="98159"/>
              <a:ext cx="797222" cy="69532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4" descr="ГербКубани"/>
            <p:cNvPicPr>
              <a:picLocks noChangeAspect="1" noChangeArrowheads="1"/>
            </p:cNvPicPr>
            <p:nvPr userDrawn="1"/>
          </p:nvPicPr>
          <p:blipFill>
            <a:blip r:embed="rId5"/>
            <a:stretch>
              <a:fillRect/>
            </a:stretch>
          </p:blipFill>
          <p:spPr bwMode="auto">
            <a:xfrm>
              <a:off x="337715" y="43510"/>
              <a:ext cx="326539" cy="402308"/>
            </a:xfrm>
            <a:prstGeom prst="rect">
              <a:avLst/>
            </a:prstGeom>
            <a:noFill/>
            <a:ln>
              <a:noFill/>
            </a:ln>
            <a:effectLst>
              <a:outerShdw blurRad="101600" dir="4080000" sx="108000" sy="108000" algn="tl" rotWithShape="0">
                <a:prstClr val="black">
                  <a:alpha val="49000"/>
                </a:prstClr>
              </a:outerShdw>
            </a:effectLst>
          </p:spPr>
        </p:pic>
      </p:grpSp>
      <p:pic>
        <p:nvPicPr>
          <p:cNvPr id="2051" name="Picture 3" descr="D:\Doc\Мероприятия\2018-12-21 Совещание с замглавами\Подзаголовок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" y="5006019"/>
            <a:ext cx="9129370" cy="12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80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02570-B423-422B-9248-892BC898E6CD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021F0-2301-4A58-9B93-CD83221A00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156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02570-B423-422B-9248-892BC898E6CD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021F0-2301-4A58-9B93-CD83221A00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759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02570-B423-422B-9248-892BC898E6CD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021F0-2301-4A58-9B93-CD83221A00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803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02570-B423-422B-9248-892BC898E6CD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021F0-2301-4A58-9B93-CD83221A00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508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02570-B423-422B-9248-892BC898E6CD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021F0-2301-4A58-9B93-CD83221A00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855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02570-B423-422B-9248-892BC898E6CD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021F0-2301-4A58-9B93-CD83221A00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80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02570-B423-422B-9248-892BC898E6CD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021F0-2301-4A58-9B93-CD83221A00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325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02570-B423-422B-9248-892BC898E6CD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021F0-2301-4A58-9B93-CD83221A00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190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02570-B423-422B-9248-892BC898E6CD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021F0-2301-4A58-9B93-CD83221A00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128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7" r:id="rId12"/>
    <p:sldLayoutId id="2147483788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10" Type="http://schemas.openxmlformats.org/officeDocument/2006/relationships/image" Target="../media/image19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\Мероприятия\2018-12-21 Совещание с замглавами\Заставка (Full HD)_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2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34"/>
          <p:cNvSpPr/>
          <p:nvPr/>
        </p:nvSpPr>
        <p:spPr>
          <a:xfrm>
            <a:off x="2250993" y="3543633"/>
            <a:ext cx="6880526" cy="8850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58" tIns="34280" rIns="323897" bIns="34280" anchor="ctr"/>
          <a:lstStyle/>
          <a:p>
            <a:pPr algn="r" defTabSz="685635">
              <a:defRPr/>
            </a:pPr>
            <a:endParaRPr lang="ru-RU" sz="1500" b="1" kern="0" dirty="0">
              <a:solidFill>
                <a:srgbClr val="4F81BD">
                  <a:lumMod val="75000"/>
                </a:srgbClr>
              </a:solidFill>
              <a:cs typeface="Arial"/>
            </a:endParaRPr>
          </a:p>
        </p:txBody>
      </p:sp>
      <p:sp>
        <p:nvSpPr>
          <p:cNvPr id="36" name="Заголовок 8"/>
          <p:cNvSpPr txBox="1">
            <a:spLocks/>
          </p:cNvSpPr>
          <p:nvPr/>
        </p:nvSpPr>
        <p:spPr>
          <a:xfrm>
            <a:off x="407952" y="4580007"/>
            <a:ext cx="2099924" cy="382466"/>
          </a:xfrm>
          <a:prstGeom prst="rect">
            <a:avLst/>
          </a:prstGeom>
        </p:spPr>
        <p:txBody>
          <a:bodyPr vert="horz" lIns="68564" tIns="34282" rIns="68564" bIns="3428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1500" b="1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Краснодар</a:t>
            </a:r>
          </a:p>
          <a:p>
            <a:endParaRPr lang="ru-RU" sz="12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Picture 4" descr="ГербКубани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61438" y="255217"/>
            <a:ext cx="416690" cy="501365"/>
          </a:xfrm>
          <a:prstGeom prst="rect">
            <a:avLst/>
          </a:prstGeom>
          <a:noFill/>
          <a:ln>
            <a:noFill/>
          </a:ln>
          <a:effectLst>
            <a:outerShdw blurRad="101600" dir="4080000" sx="108000" sy="108000" algn="tl" rotWithShape="0">
              <a:prstClr val="black">
                <a:alpha val="49000"/>
              </a:prst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349624" y="1591076"/>
            <a:ext cx="84447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Особенности </a:t>
            </a:r>
            <a:r>
              <a:rPr lang="ru-RU" altLang="ru-RU" sz="32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проведения всероссийских проверочных работ в 2024 </a:t>
            </a:r>
            <a:r>
              <a:rPr lang="ru-RU" altLang="ru-RU" sz="3200" b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году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56567" y="309691"/>
            <a:ext cx="58257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ОБРАЗОВАНИЯ, НАУКИ И МОЛОДЁЖНОЙ ПОЛИТИКИ КРАСНОДАРСКОГО КРАЯ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277039" y="225341"/>
            <a:ext cx="0" cy="656784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4687266" y="3938669"/>
            <a:ext cx="4444253" cy="952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74" tIns="34288" rIns="323972" bIns="34288" anchor="ctr"/>
          <a:lstStyle/>
          <a:p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58869" y="3875175"/>
            <a:ext cx="43164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schemeClr val="accent1">
                    <a:lumMod val="50000"/>
                  </a:schemeClr>
                </a:solidFill>
              </a:rPr>
              <a:t>Карамов Игорь Рифкатович,</a:t>
            </a:r>
            <a:endParaRPr lang="ru-RU" sz="15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500" b="1" dirty="0" smtClean="0">
                <a:solidFill>
                  <a:schemeClr val="accent1">
                    <a:lumMod val="50000"/>
                  </a:schemeClr>
                </a:solidFill>
              </a:rPr>
              <a:t>руководитель государственного казенного учреждения Краснодарского края Центра оценки качества образования</a:t>
            </a:r>
            <a:endParaRPr lang="ru-RU" sz="15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22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ПРОВЕДЕНИЕ </a:t>
            </a:r>
            <a:r>
              <a:rPr lang="ru-RU" dirty="0"/>
              <a:t>ВПР В КОМПЬЮТЕРНОЙ ФОРМЕ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5" y="2044710"/>
            <a:ext cx="915352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8429" y="936687"/>
            <a:ext cx="86867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Calibri" panose="020F0502020204030204" pitchFamily="34" charset="0"/>
              </a:rPr>
              <a:t>Предоставляется </a:t>
            </a:r>
            <a:r>
              <a:rPr lang="ru-RU" sz="1600" b="1" dirty="0">
                <a:latin typeface="Calibri" panose="020F0502020204030204" pitchFamily="34" charset="0"/>
              </a:rPr>
              <a:t>альтернативная возможность выполнения участниками работ в компьютерной форме: </a:t>
            </a:r>
            <a:endParaRPr lang="ru-RU" sz="1600" b="1" dirty="0" smtClean="0">
              <a:latin typeface="Calibri" panose="020F0502020204030204" pitchFamily="34" charset="0"/>
            </a:endParaRPr>
          </a:p>
          <a:p>
            <a:endParaRPr lang="ru-RU" sz="1600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Calibri" panose="020F0502020204030204" pitchFamily="34" charset="0"/>
              </a:rPr>
              <a:t>в </a:t>
            </a:r>
            <a:r>
              <a:rPr lang="ru-RU" sz="1600" dirty="0">
                <a:latin typeface="Calibri" panose="020F0502020204030204" pitchFamily="34" charset="0"/>
              </a:rPr>
              <a:t>5 классах по предметам «История», «Биология»; </a:t>
            </a:r>
            <a:endParaRPr lang="ru-RU" sz="1600" dirty="0" smtClean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Calibri" panose="020F0502020204030204" pitchFamily="34" charset="0"/>
              </a:rPr>
              <a:t>в </a:t>
            </a:r>
            <a:r>
              <a:rPr lang="ru-RU" sz="1600" dirty="0">
                <a:latin typeface="Calibri" panose="020F0502020204030204" pitchFamily="34" charset="0"/>
              </a:rPr>
              <a:t>6, 7, 8 классах по предметам «История», «Биология», «География», «Обществознание». </a:t>
            </a:r>
            <a:endParaRPr lang="ru-RU" sz="1600" dirty="0" smtClean="0">
              <a:latin typeface="Calibri" panose="020F0502020204030204" pitchFamily="34" charset="0"/>
            </a:endParaRPr>
          </a:p>
          <a:p>
            <a:endParaRPr lang="ru-RU" sz="1600" dirty="0">
              <a:latin typeface="Calibri" panose="020F0502020204030204" pitchFamily="34" charset="0"/>
            </a:endParaRPr>
          </a:p>
          <a:p>
            <a:r>
              <a:rPr lang="ru-RU" sz="1600" dirty="0" smtClean="0">
                <a:latin typeface="Calibri" panose="020F0502020204030204" pitchFamily="34" charset="0"/>
              </a:rPr>
              <a:t>В </a:t>
            </a:r>
            <a:r>
              <a:rPr lang="ru-RU" sz="1600" dirty="0">
                <a:latin typeface="Calibri" panose="020F0502020204030204" pitchFamily="34" charset="0"/>
              </a:rPr>
              <a:t>ОО с большим количеством участников возможно проведение ВПР в компьютерной форме в </a:t>
            </a:r>
            <a:r>
              <a:rPr lang="ru-RU" sz="1600" b="1" dirty="0">
                <a:latin typeface="Calibri" panose="020F0502020204030204" pitchFamily="34" charset="0"/>
              </a:rPr>
              <a:t>несколько сессий в рамках выбранной даты </a:t>
            </a:r>
            <a:r>
              <a:rPr lang="ru-RU" sz="1600" dirty="0">
                <a:latin typeface="Calibri" panose="020F0502020204030204" pitchFamily="34" charset="0"/>
              </a:rPr>
              <a:t>или в течение нескольких дней (</a:t>
            </a:r>
            <a:r>
              <a:rPr lang="ru-RU" sz="1600" b="1" dirty="0">
                <a:latin typeface="Calibri" panose="020F0502020204030204" pitchFamily="34" charset="0"/>
              </a:rPr>
              <a:t>не более пяти дней</a:t>
            </a:r>
            <a:r>
              <a:rPr lang="ru-RU" sz="1600" dirty="0">
                <a:latin typeface="Calibri" panose="020F0502020204030204" pitchFamily="34" charset="0"/>
              </a:rPr>
              <a:t>) периода проведения ВПР в компьютерной форме, установленного планом-графиком проведения ВПР. </a:t>
            </a:r>
            <a:endParaRPr lang="ru-RU" sz="1600" dirty="0" smtClean="0">
              <a:latin typeface="Calibri" panose="020F0502020204030204" pitchFamily="34" charset="0"/>
            </a:endParaRPr>
          </a:p>
          <a:p>
            <a:endParaRPr lang="ru-RU" sz="1600" dirty="0">
              <a:latin typeface="Calibri" panose="020F0502020204030204" pitchFamily="34" charset="0"/>
            </a:endParaRPr>
          </a:p>
          <a:p>
            <a:r>
              <a:rPr lang="ru-RU" sz="1600" dirty="0"/>
              <a:t>Эксперты получат доступ к системе удаленной проверки заданий «</a:t>
            </a:r>
            <a:r>
              <a:rPr lang="ru-RU" sz="1600" dirty="0" smtClean="0"/>
              <a:t>Эксперт»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203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ПРОВЕДЕНИЕ </a:t>
            </a:r>
            <a:r>
              <a:rPr lang="ru-RU" dirty="0"/>
              <a:t>ВПР ПО БИОЛОГИИ В 6, 7 И 8 КЛАССАХ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4471" y="936687"/>
            <a:ext cx="89624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Calibri" panose="020F0502020204030204" pitchFamily="34" charset="0"/>
              </a:rPr>
              <a:t>С </a:t>
            </a:r>
            <a:r>
              <a:rPr lang="ru-RU" sz="1600" dirty="0">
                <a:latin typeface="Calibri" panose="020F0502020204030204" pitchFamily="34" charset="0"/>
              </a:rPr>
              <a:t>учетом имеющихся существенных различий в подходах к построению образовательных программ основного общего образования по биологии в 2024 году для проведения ВПР </a:t>
            </a:r>
            <a:endParaRPr lang="ru-RU" sz="1600" dirty="0" smtClean="0">
              <a:latin typeface="Calibri" panose="020F0502020204030204" pitchFamily="34" charset="0"/>
            </a:endParaRPr>
          </a:p>
          <a:p>
            <a:pPr algn="ctr"/>
            <a:r>
              <a:rPr lang="ru-RU" sz="1600" dirty="0" smtClean="0">
                <a:latin typeface="Calibri" panose="020F0502020204030204" pitchFamily="34" charset="0"/>
              </a:rPr>
              <a:t>по </a:t>
            </a:r>
            <a:r>
              <a:rPr lang="ru-RU" sz="1600" dirty="0">
                <a:latin typeface="Calibri" panose="020F0502020204030204" pitchFamily="34" charset="0"/>
              </a:rPr>
              <a:t>биологии в 6, 7 и 8 классах предложено две проверочные работы: </a:t>
            </a:r>
            <a:endParaRPr lang="ru-RU" sz="1600" dirty="0" smtClean="0">
              <a:latin typeface="Calibri" panose="020F0502020204030204" pitchFamily="34" charset="0"/>
            </a:endParaRPr>
          </a:p>
          <a:p>
            <a:endParaRPr lang="ru-RU" sz="1600" dirty="0" smtClean="0">
              <a:latin typeface="Calibri" panose="020F0502020204030204" pitchFamily="34" charset="0"/>
            </a:endParaRPr>
          </a:p>
          <a:p>
            <a:r>
              <a:rPr lang="ru-RU" sz="1600" u="sng" dirty="0" smtClean="0">
                <a:latin typeface="Calibri" panose="020F0502020204030204" pitchFamily="34" charset="0"/>
              </a:rPr>
              <a:t>в </a:t>
            </a:r>
            <a:r>
              <a:rPr lang="ru-RU" sz="1600" u="sng" dirty="0">
                <a:latin typeface="Calibri" panose="020F0502020204030204" pitchFamily="34" charset="0"/>
              </a:rPr>
              <a:t>6 и 8 классах: по линейной программе и концентрической программе </a:t>
            </a:r>
            <a:endParaRPr lang="ru-RU" sz="1600" u="sng" dirty="0" smtClean="0">
              <a:latin typeface="Calibri" panose="020F0502020204030204" pitchFamily="34" charset="0"/>
            </a:endParaRPr>
          </a:p>
          <a:p>
            <a:endParaRPr lang="ru-RU" sz="1600" dirty="0">
              <a:latin typeface="Calibri" panose="020F0502020204030204" pitchFamily="34" charset="0"/>
            </a:endParaRPr>
          </a:p>
          <a:p>
            <a:r>
              <a:rPr lang="ru-RU" sz="1600" dirty="0" smtClean="0">
                <a:latin typeface="Calibri" panose="020F0502020204030204" pitchFamily="34" charset="0"/>
              </a:rPr>
              <a:t>в </a:t>
            </a:r>
            <a:r>
              <a:rPr lang="ru-RU" sz="1600" dirty="0">
                <a:latin typeface="Calibri" panose="020F0502020204030204" pitchFamily="34" charset="0"/>
              </a:rPr>
              <a:t>7 классах: </a:t>
            </a:r>
            <a:endParaRPr lang="ru-RU" sz="1600" dirty="0" smtClean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endParaRPr lang="ru-RU" sz="1600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r>
              <a:rPr lang="ru-RU" sz="1600" u="sng" dirty="0" smtClean="0">
                <a:latin typeface="Calibri" panose="020F0502020204030204" pitchFamily="34" charset="0"/>
              </a:rPr>
              <a:t>проверочная </a:t>
            </a:r>
            <a:r>
              <a:rPr lang="ru-RU" sz="1600" u="sng" dirty="0">
                <a:latin typeface="Calibri" panose="020F0502020204030204" pitchFamily="34" charset="0"/>
              </a:rPr>
              <a:t>работа для 7 класса по линейной программе </a:t>
            </a:r>
            <a:r>
              <a:rPr lang="ru-RU" sz="1600" dirty="0">
                <a:latin typeface="Calibri" panose="020F0502020204030204" pitchFamily="34" charset="0"/>
              </a:rPr>
              <a:t>(по программе 7 класса) в соответствии с образцом и описанием проверочной работы по биологии 7 </a:t>
            </a:r>
            <a:r>
              <a:rPr lang="ru-RU" sz="1600" dirty="0" smtClean="0">
                <a:latin typeface="Calibri" panose="020F0502020204030204" pitchFamily="34" charset="0"/>
              </a:rPr>
              <a:t>класс</a:t>
            </a:r>
          </a:p>
          <a:p>
            <a:endParaRPr lang="ru-RU" sz="1600" dirty="0">
              <a:latin typeface="Calibri" panose="020F0502020204030204" pitchFamily="34" charset="0"/>
            </a:endParaRPr>
          </a:p>
          <a:p>
            <a:r>
              <a:rPr lang="ru-RU" sz="1600" u="sng" dirty="0" smtClean="0">
                <a:latin typeface="Calibri" panose="020F0502020204030204" pitchFamily="34" charset="0"/>
              </a:rPr>
              <a:t>проверочная </a:t>
            </a:r>
            <a:r>
              <a:rPr lang="ru-RU" sz="1600" u="sng" dirty="0">
                <a:latin typeface="Calibri" panose="020F0502020204030204" pitchFamily="34" charset="0"/>
              </a:rPr>
              <a:t>работа для 7 класса по концентрической программе</a:t>
            </a:r>
            <a:r>
              <a:rPr lang="ru-RU" sz="1600" dirty="0">
                <a:latin typeface="Calibri" panose="020F0502020204030204" pitchFamily="34" charset="0"/>
              </a:rPr>
              <a:t> (по программе 8 класса, линейная программа) в соответствии с образцом и описанием проверочной работы по биологии 8 класс, линейная </a:t>
            </a:r>
            <a:r>
              <a:rPr lang="ru-RU" sz="1600" dirty="0" smtClean="0">
                <a:latin typeface="Calibri" panose="020F0502020204030204" pitchFamily="34" charset="0"/>
              </a:rPr>
              <a:t>программа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28819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9935" y="53060"/>
            <a:ext cx="8064896" cy="625385"/>
          </a:xfrm>
        </p:spPr>
        <p:txBody>
          <a:bodyPr>
            <a:normAutofit/>
          </a:bodyPr>
          <a:lstStyle/>
          <a:p>
            <a:r>
              <a:rPr lang="ru-RU" dirty="0"/>
              <a:t>ОРГАНИЗАЦИЯ ВЫБОРОЧНОГО ПРОВЕДЕНИЯ ВПР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 </a:t>
            </a:r>
            <a:r>
              <a:rPr lang="ru-RU" dirty="0"/>
              <a:t>КОНТРОЛЕМ ОБЪЕКТИВНОСТИ РЕЗУЛЬТАТОВ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6176" y="880958"/>
            <a:ext cx="3684494" cy="1200329"/>
          </a:xfrm>
          <a:prstGeom prst="roundRect">
            <a:avLst/>
          </a:prstGeom>
          <a:solidFill>
            <a:srgbClr val="BFE8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/>
          </a:p>
        </p:txBody>
      </p:sp>
      <p:sp>
        <p:nvSpPr>
          <p:cNvPr id="3" name="Прямоугольник 2"/>
          <p:cNvSpPr/>
          <p:nvPr/>
        </p:nvSpPr>
        <p:spPr>
          <a:xfrm>
            <a:off x="336176" y="913259"/>
            <a:ext cx="3771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Calibri" panose="020F0502020204030204" pitchFamily="34" charset="0"/>
              </a:rPr>
              <a:t>4-6 </a:t>
            </a:r>
            <a:r>
              <a:rPr lang="ru-RU" sz="1200" b="1" dirty="0">
                <a:latin typeface="Calibri" panose="020F0502020204030204" pitchFamily="34" charset="0"/>
              </a:rPr>
              <a:t>классы </a:t>
            </a:r>
            <a:r>
              <a:rPr lang="ru-RU" sz="1200" dirty="0">
                <a:latin typeface="Calibri" panose="020F0502020204030204" pitchFamily="34" charset="0"/>
              </a:rPr>
              <a:t>– по предметам </a:t>
            </a:r>
            <a:endParaRPr lang="ru-RU" sz="1200" dirty="0" smtClean="0">
              <a:latin typeface="Calibri" panose="020F0502020204030204" pitchFamily="34" charset="0"/>
            </a:endParaRPr>
          </a:p>
          <a:p>
            <a:pPr algn="ctr"/>
            <a:r>
              <a:rPr lang="ru-RU" sz="1200" dirty="0" smtClean="0">
                <a:latin typeface="Calibri" panose="020F0502020204030204" pitchFamily="34" charset="0"/>
              </a:rPr>
              <a:t>«</a:t>
            </a:r>
            <a:r>
              <a:rPr lang="ru-RU" sz="1200" dirty="0">
                <a:latin typeface="Calibri" panose="020F0502020204030204" pitchFamily="34" charset="0"/>
              </a:rPr>
              <a:t>Русский язык» и «Математика</a:t>
            </a:r>
            <a:r>
              <a:rPr lang="ru-RU" sz="1200" dirty="0" smtClean="0">
                <a:latin typeface="Calibri" panose="020F0502020204030204" pitchFamily="34" charset="0"/>
              </a:rPr>
              <a:t>»</a:t>
            </a:r>
          </a:p>
          <a:p>
            <a:endParaRPr lang="ru-RU" sz="1200" dirty="0">
              <a:latin typeface="Calibri" panose="020F0502020204030204" pitchFamily="34" charset="0"/>
            </a:endParaRPr>
          </a:p>
          <a:p>
            <a:pPr algn="ctr"/>
            <a:r>
              <a:rPr lang="ru-RU" sz="1200" dirty="0">
                <a:latin typeface="Calibri" panose="020F0502020204030204" pitchFamily="34" charset="0"/>
              </a:rPr>
              <a:t>По остальным предметам ВПР </a:t>
            </a:r>
            <a:endParaRPr lang="ru-RU" sz="1200" dirty="0" smtClean="0">
              <a:latin typeface="Calibri" panose="020F0502020204030204" pitchFamily="34" charset="0"/>
            </a:endParaRPr>
          </a:p>
          <a:p>
            <a:pPr algn="ctr"/>
            <a:r>
              <a:rPr lang="ru-RU" sz="1200" dirty="0" smtClean="0">
                <a:latin typeface="Calibri" panose="020F0502020204030204" pitchFamily="34" charset="0"/>
              </a:rPr>
              <a:t>в </a:t>
            </a:r>
            <a:r>
              <a:rPr lang="ru-RU" sz="1200" dirty="0">
                <a:latin typeface="Calibri" panose="020F0502020204030204" pitchFamily="34" charset="0"/>
              </a:rPr>
              <a:t>4-6 классах в ОО, </a:t>
            </a:r>
            <a:r>
              <a:rPr lang="ru-RU" sz="1200" dirty="0" smtClean="0">
                <a:latin typeface="Calibri" panose="020F0502020204030204" pitchFamily="34" charset="0"/>
              </a:rPr>
              <a:t>включенных</a:t>
            </a:r>
          </a:p>
          <a:p>
            <a:pPr algn="ctr"/>
            <a:r>
              <a:rPr lang="ru-RU" sz="1200" dirty="0" smtClean="0">
                <a:latin typeface="Calibri" panose="020F0502020204030204" pitchFamily="34" charset="0"/>
              </a:rPr>
              <a:t>в </a:t>
            </a:r>
            <a:r>
              <a:rPr lang="ru-RU" sz="1200" dirty="0">
                <a:latin typeface="Calibri" panose="020F0502020204030204" pitchFamily="34" charset="0"/>
              </a:rPr>
              <a:t>выборку, проводятся в </a:t>
            </a:r>
            <a:r>
              <a:rPr lang="ru-RU" sz="1200" dirty="0" smtClean="0">
                <a:latin typeface="Calibri" panose="020F0502020204030204" pitchFamily="34" charset="0"/>
              </a:rPr>
              <a:t>штатном режиме</a:t>
            </a:r>
            <a:endParaRPr lang="ru-RU" sz="1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44254" y="783821"/>
            <a:ext cx="4560578" cy="1394604"/>
          </a:xfrm>
          <a:prstGeom prst="roundRect">
            <a:avLst/>
          </a:prstGeom>
          <a:solidFill>
            <a:srgbClr val="BFE8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11 </a:t>
            </a:r>
            <a:r>
              <a:rPr lang="ru-RU" sz="1100" b="1" dirty="0">
                <a:solidFill>
                  <a:schemeClr val="tx1"/>
                </a:solidFill>
              </a:rPr>
              <a:t>классы </a:t>
            </a:r>
            <a:r>
              <a:rPr lang="ru-RU" sz="1100" dirty="0">
                <a:solidFill>
                  <a:schemeClr val="tx1"/>
                </a:solidFill>
              </a:rPr>
              <a:t>– по единой проверочной работе по социально – гуманитарным предметам </a:t>
            </a:r>
            <a:r>
              <a:rPr lang="ru-RU" sz="1100" b="1" dirty="0" smtClean="0">
                <a:solidFill>
                  <a:schemeClr val="tx1"/>
                </a:solidFill>
              </a:rPr>
              <a:t>в </a:t>
            </a:r>
            <a:r>
              <a:rPr lang="ru-RU" sz="1100" b="1" dirty="0">
                <a:solidFill>
                  <a:schemeClr val="tx1"/>
                </a:solidFill>
              </a:rPr>
              <a:t>компьютерной форме </a:t>
            </a:r>
            <a:endParaRPr lang="ru-RU" sz="11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(</a:t>
            </a:r>
            <a:r>
              <a:rPr lang="ru-RU" sz="1100" dirty="0">
                <a:solidFill>
                  <a:schemeClr val="tx1"/>
                </a:solidFill>
              </a:rPr>
              <a:t>работа включает задания по </a:t>
            </a:r>
            <a:r>
              <a:rPr lang="ru-RU" sz="1100" dirty="0" smtClean="0">
                <a:solidFill>
                  <a:schemeClr val="tx1"/>
                </a:solidFill>
              </a:rPr>
              <a:t>предметам: 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«</a:t>
            </a:r>
            <a:r>
              <a:rPr lang="ru-RU" sz="1100" dirty="0">
                <a:solidFill>
                  <a:schemeClr val="tx1"/>
                </a:solidFill>
              </a:rPr>
              <a:t>География», «История</a:t>
            </a:r>
            <a:r>
              <a:rPr lang="ru-RU" sz="1100" dirty="0" smtClean="0">
                <a:solidFill>
                  <a:schemeClr val="tx1"/>
                </a:solidFill>
              </a:rPr>
              <a:t>», «</a:t>
            </a:r>
            <a:r>
              <a:rPr lang="ru-RU" sz="1100" dirty="0">
                <a:solidFill>
                  <a:schemeClr val="tx1"/>
                </a:solidFill>
              </a:rPr>
              <a:t>Обществознание</a:t>
            </a:r>
            <a:r>
              <a:rPr lang="ru-RU" sz="1100" dirty="0" smtClean="0">
                <a:solidFill>
                  <a:schemeClr val="tx1"/>
                </a:solidFill>
              </a:rPr>
              <a:t>»)</a:t>
            </a:r>
          </a:p>
          <a:p>
            <a:pPr algn="ctr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По </a:t>
            </a:r>
            <a:r>
              <a:rPr lang="ru-RU" sz="1100" dirty="0">
                <a:solidFill>
                  <a:schemeClr val="tx1"/>
                </a:solidFill>
              </a:rPr>
              <a:t>остальным предметам ВПР в 11 классах в ОО, включенных в выборку, проводятся в режиме </a:t>
            </a:r>
            <a:r>
              <a:rPr lang="ru-RU" sz="1100" dirty="0" smtClean="0">
                <a:solidFill>
                  <a:schemeClr val="tx1"/>
                </a:solidFill>
              </a:rPr>
              <a:t>апробации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5324" y="2249216"/>
            <a:ext cx="8769507" cy="1200329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Контроль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объективности обеспечивается путем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присутствия РЕГИОНАЛЬНЫХ НЕЗАВИСИМЫХ НАБЛЮДАТЕЛЕЙ в аудиториях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200" b="1" dirty="0" smtClean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Работы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участников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проверяются РЕГИОНАЛЬНЫМИ НЕЗАВИСИМЫМИ ЭКСПЕРТАМИ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Для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проверки заданий единой поверочной работы по социально-гуманитарным предметам в 11 классах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региональные эксперты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получат доступ к системе удаленной проверки заданий «Эксперт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»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5324" y="3585173"/>
            <a:ext cx="3570194" cy="138499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Формирование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списка участников: 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1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. Согласование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списка ОО –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участников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2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. Сбор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списка обучающихся </a:t>
            </a:r>
            <a:endParaRPr lang="ru-RU" sz="1200" dirty="0" smtClean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3. Сбор расписания проведения ЕПР (информацию заполняют Региональные координаторы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)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4. Предоставление итогового списка обучающихся, которые были отобраны для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участия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08076" y="3596683"/>
            <a:ext cx="4896755" cy="1277273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если </a:t>
            </a:r>
            <a:r>
              <a:rPr lang="ru-RU" sz="1100" b="1" dirty="0">
                <a:solidFill>
                  <a:srgbClr val="0000FF"/>
                </a:solidFill>
                <a:latin typeface="Calibri" panose="020F0502020204030204" pitchFamily="34" charset="0"/>
              </a:rPr>
              <a:t>в каждой параллели (4, 5 и 6 классов) более 30 человек, то отбирается федеральным организатором 30 обучающихся, </a:t>
            </a:r>
            <a:r>
              <a:rPr lang="ru-RU" sz="11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если </a:t>
            </a:r>
            <a:r>
              <a:rPr lang="ru-RU" sz="1100" b="1" dirty="0">
                <a:solidFill>
                  <a:srgbClr val="0000FF"/>
                </a:solidFill>
                <a:latin typeface="Calibri" panose="020F0502020204030204" pitchFamily="34" charset="0"/>
              </a:rPr>
              <a:t>в параллели менее 30 человек – в выборку включаются все обучающиеся параллели. </a:t>
            </a:r>
            <a:endParaRPr lang="ru-RU" sz="1100" b="1" dirty="0" smtClean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endParaRPr lang="ru-RU" sz="11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если </a:t>
            </a: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в параллели 11 классов более 25 человек, то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отбирается федеральным организатором  </a:t>
            </a: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25 обучающихся,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если </a:t>
            </a: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в параллели менее 25 человек –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в </a:t>
            </a: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выборку включаются все обучающиеся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параллели</a:t>
            </a:r>
            <a:endParaRPr lang="ru-RU" sz="11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17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9935" y="53060"/>
            <a:ext cx="8064896" cy="625385"/>
          </a:xfrm>
        </p:spPr>
        <p:txBody>
          <a:bodyPr>
            <a:normAutofit/>
          </a:bodyPr>
          <a:lstStyle/>
          <a:p>
            <a:r>
              <a:rPr lang="ru-RU" dirty="0" smtClean="0"/>
              <a:t>ПРОВЕДЕНИЯ </a:t>
            </a:r>
            <a:r>
              <a:rPr lang="ru-RU" dirty="0"/>
              <a:t>ВПР </a:t>
            </a:r>
            <a:r>
              <a:rPr lang="ru-RU" dirty="0" smtClean="0"/>
              <a:t>С </a:t>
            </a:r>
            <a:r>
              <a:rPr lang="ru-RU" dirty="0"/>
              <a:t>КОНТРОЛЕМ ОБЪЕКТИВНОСТИ РЕЗУЛЬТАТОВ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680" y="781060"/>
            <a:ext cx="6353403" cy="1281157"/>
          </a:xfrm>
          <a:prstGeom prst="roundRect">
            <a:avLst/>
          </a:prstGeom>
          <a:solidFill>
            <a:srgbClr val="D3F1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/>
          </a:p>
        </p:txBody>
      </p:sp>
      <p:sp>
        <p:nvSpPr>
          <p:cNvPr id="3" name="Прямоугольник 2"/>
          <p:cNvSpPr/>
          <p:nvPr/>
        </p:nvSpPr>
        <p:spPr>
          <a:xfrm>
            <a:off x="2151861" y="731083"/>
            <a:ext cx="564104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Calibri" panose="020F0502020204030204" pitchFamily="34" charset="0"/>
              </a:rPr>
              <a:t>Регион участник ВПР с контролем объективности </a:t>
            </a:r>
          </a:p>
          <a:p>
            <a:pPr algn="ctr"/>
            <a:r>
              <a:rPr lang="ru-RU" sz="1600" b="1" dirty="0">
                <a:latin typeface="Calibri" panose="020F0502020204030204" pitchFamily="34" charset="0"/>
              </a:rPr>
              <a:t>в 4-6 </a:t>
            </a:r>
            <a:r>
              <a:rPr lang="ru-RU" sz="1600" b="1" dirty="0" smtClean="0">
                <a:latin typeface="Calibri" panose="020F0502020204030204" pitchFamily="34" charset="0"/>
              </a:rPr>
              <a:t>классах </a:t>
            </a:r>
            <a:r>
              <a:rPr lang="ru-RU" sz="1600" dirty="0" smtClean="0">
                <a:latin typeface="Calibri" panose="020F0502020204030204" pitchFamily="34" charset="0"/>
              </a:rPr>
              <a:t> </a:t>
            </a:r>
            <a:r>
              <a:rPr lang="ru-RU" sz="1600" dirty="0">
                <a:latin typeface="Calibri" panose="020F0502020204030204" pitchFamily="34" charset="0"/>
              </a:rPr>
              <a:t>по предметам </a:t>
            </a:r>
            <a:r>
              <a:rPr lang="ru-RU" sz="1600" dirty="0" smtClean="0">
                <a:latin typeface="Calibri" panose="020F0502020204030204" pitchFamily="34" charset="0"/>
              </a:rPr>
              <a:t> «</a:t>
            </a:r>
            <a:r>
              <a:rPr lang="ru-RU" sz="1600" dirty="0">
                <a:latin typeface="Calibri" panose="020F0502020204030204" pitchFamily="34" charset="0"/>
              </a:rPr>
              <a:t>Русский язык» и «Математика</a:t>
            </a:r>
            <a:r>
              <a:rPr lang="ru-RU" sz="1600" dirty="0" smtClean="0">
                <a:latin typeface="Calibri" panose="020F0502020204030204" pitchFamily="34" charset="0"/>
              </a:rPr>
              <a:t>» </a:t>
            </a:r>
            <a:endParaRPr lang="ru-RU" sz="1600" dirty="0" smtClean="0">
              <a:latin typeface="Calibri" panose="020F0502020204030204" pitchFamily="34" charset="0"/>
            </a:endParaRPr>
          </a:p>
          <a:p>
            <a:endParaRPr lang="ru-RU" sz="800" dirty="0">
              <a:latin typeface="Calibri" panose="020F0502020204030204" pitchFamily="34" charset="0"/>
            </a:endParaRPr>
          </a:p>
          <a:p>
            <a:pPr algn="ctr"/>
            <a:r>
              <a:rPr lang="ru-RU" sz="1800" dirty="0">
                <a:solidFill>
                  <a:srgbClr val="002060"/>
                </a:solidFill>
              </a:rPr>
              <a:t>7 </a:t>
            </a:r>
            <a:r>
              <a:rPr lang="ru-RU" sz="1800" dirty="0" smtClean="0">
                <a:solidFill>
                  <a:srgbClr val="002060"/>
                </a:solidFill>
              </a:rPr>
              <a:t>муниципалитетов, 8 </a:t>
            </a:r>
            <a:r>
              <a:rPr lang="ru-RU" sz="1800" dirty="0">
                <a:solidFill>
                  <a:srgbClr val="002060"/>
                </a:solidFill>
              </a:rPr>
              <a:t>школ</a:t>
            </a:r>
          </a:p>
          <a:p>
            <a:pPr algn="ctr"/>
            <a:endParaRPr lang="ru-RU" sz="600" dirty="0" smtClean="0"/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период проведения с </a:t>
            </a:r>
            <a:r>
              <a:rPr lang="ru-RU" sz="1600" dirty="0" smtClean="0">
                <a:solidFill>
                  <a:srgbClr val="FF0000"/>
                </a:solidFill>
              </a:rPr>
              <a:t>19 марта по 20 апреля</a:t>
            </a:r>
            <a:endParaRPr lang="ru-RU" sz="16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596025"/>
              </p:ext>
            </p:extLst>
          </p:nvPr>
        </p:nvGraphicFramePr>
        <p:xfrm>
          <a:off x="380257" y="2296391"/>
          <a:ext cx="5291774" cy="25396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7448">
                  <a:extLst>
                    <a:ext uri="{9D8B030D-6E8A-4147-A177-3AD203B41FA5}">
                      <a16:colId xmlns:a16="http://schemas.microsoft.com/office/drawing/2014/main" val="577130721"/>
                    </a:ext>
                  </a:extLst>
                </a:gridCol>
                <a:gridCol w="3124326">
                  <a:extLst>
                    <a:ext uri="{9D8B030D-6E8A-4147-A177-3AD203B41FA5}">
                      <a16:colId xmlns:a16="http://schemas.microsoft.com/office/drawing/2014/main" val="1496801560"/>
                    </a:ext>
                  </a:extLst>
                </a:gridCol>
              </a:tblGrid>
              <a:tr h="4555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>
                          <a:effectLst/>
                          <a:latin typeface="+mn-lt"/>
                        </a:rPr>
                        <a:t>Наименование муниципалитета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01" marR="6301" marT="63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F1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>
                          <a:effectLst/>
                          <a:latin typeface="+mn-lt"/>
                        </a:rPr>
                        <a:t>Наименование ОО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01" marR="6301" marT="63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F1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776763"/>
                  </a:ext>
                </a:extLst>
              </a:tr>
              <a:tr h="270967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   Кавказский </a:t>
                      </a:r>
                      <a:r>
                        <a:rPr lang="ru-RU" sz="1300" u="none" strike="noStrike" dirty="0">
                          <a:effectLst/>
                          <a:latin typeface="+mn-lt"/>
                        </a:rPr>
                        <a:t>район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01" marR="6301" marT="630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F1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   МБОУ </a:t>
                      </a:r>
                      <a:r>
                        <a:rPr lang="ru-RU" sz="1300" u="none" strike="noStrike" dirty="0">
                          <a:effectLst/>
                          <a:latin typeface="+mn-lt"/>
                        </a:rPr>
                        <a:t>СОШ </a:t>
                      </a:r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№ 12 </a:t>
                      </a:r>
                      <a:r>
                        <a:rPr lang="ru-RU" sz="1300" u="none" strike="noStrike" dirty="0">
                          <a:effectLst/>
                          <a:latin typeface="+mn-lt"/>
                        </a:rPr>
                        <a:t>имени А.С. Пушкина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01" marR="6301" marT="630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F1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2281243"/>
                  </a:ext>
                </a:extLst>
              </a:tr>
              <a:tr h="261185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   Кавказский  </a:t>
                      </a:r>
                      <a:r>
                        <a:rPr lang="ru-RU" sz="1300" u="none" strike="noStrike" dirty="0">
                          <a:effectLst/>
                          <a:latin typeface="+mn-lt"/>
                        </a:rPr>
                        <a:t>район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01" marR="6301" marT="630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F1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   МБОУ </a:t>
                      </a:r>
                      <a:r>
                        <a:rPr lang="ru-RU" sz="1300" u="none" strike="noStrike" dirty="0">
                          <a:effectLst/>
                          <a:latin typeface="+mn-lt"/>
                        </a:rPr>
                        <a:t>СОШ № 4 имени Ж</a:t>
                      </a:r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. Макеевой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01" marR="6301" marT="630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F1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179390"/>
                  </a:ext>
                </a:extLst>
              </a:tr>
              <a:tr h="261185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   город </a:t>
                      </a:r>
                      <a:r>
                        <a:rPr lang="ru-RU" sz="1300" u="none" strike="noStrike" dirty="0">
                          <a:effectLst/>
                          <a:latin typeface="+mn-lt"/>
                        </a:rPr>
                        <a:t>Краснодар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01" marR="6301" marT="630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F1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   МАОУ </a:t>
                      </a:r>
                      <a:r>
                        <a:rPr lang="ru-RU" sz="1300" u="none" strike="noStrike" dirty="0">
                          <a:effectLst/>
                          <a:latin typeface="+mn-lt"/>
                        </a:rPr>
                        <a:t>СОШ № 57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01" marR="6301" marT="630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F1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467350"/>
                  </a:ext>
                </a:extLst>
              </a:tr>
              <a:tr h="261185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   город-курорт </a:t>
                      </a:r>
                      <a:r>
                        <a:rPr lang="ru-RU" sz="1300" u="none" strike="noStrike" dirty="0">
                          <a:effectLst/>
                          <a:latin typeface="+mn-lt"/>
                        </a:rPr>
                        <a:t>Сочи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01" marR="6301" marT="630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F1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   МОАУ </a:t>
                      </a:r>
                      <a:r>
                        <a:rPr lang="ru-RU" sz="1300" u="none" strike="noStrike" dirty="0">
                          <a:effectLst/>
                          <a:latin typeface="+mn-lt"/>
                        </a:rPr>
                        <a:t>гимназия № 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01" marR="6301" marT="630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F1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28520"/>
                  </a:ext>
                </a:extLst>
              </a:tr>
              <a:tr h="261185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   Красноармейский </a:t>
                      </a:r>
                      <a:r>
                        <a:rPr lang="ru-RU" sz="1300" u="none" strike="noStrike" dirty="0">
                          <a:effectLst/>
                          <a:latin typeface="+mn-lt"/>
                        </a:rPr>
                        <a:t>район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01" marR="6301" marT="630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F1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   МБОУ </a:t>
                      </a:r>
                      <a:r>
                        <a:rPr lang="ru-RU" sz="1300" u="none" strike="noStrike" dirty="0">
                          <a:effectLst/>
                          <a:latin typeface="+mn-lt"/>
                        </a:rPr>
                        <a:t>ООШ </a:t>
                      </a:r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№ 33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01" marR="6301" marT="630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F1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6432987"/>
                  </a:ext>
                </a:extLst>
              </a:tr>
              <a:tr h="246001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   Динской </a:t>
                      </a:r>
                      <a:r>
                        <a:rPr lang="ru-RU" sz="1300" u="none" strike="noStrike" dirty="0">
                          <a:effectLst/>
                          <a:latin typeface="+mn-lt"/>
                        </a:rPr>
                        <a:t>район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01" marR="6301" marT="630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F1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   МАОУ СОШ </a:t>
                      </a:r>
                      <a:r>
                        <a:rPr lang="ru-RU" sz="1300" u="none" strike="noStrike" dirty="0">
                          <a:effectLst/>
                          <a:latin typeface="+mn-lt"/>
                        </a:rPr>
                        <a:t>№ 30 имени Н.А. Примака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01" marR="6301" marT="630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F1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259519"/>
                  </a:ext>
                </a:extLst>
              </a:tr>
              <a:tr h="261185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   Абинский </a:t>
                      </a:r>
                      <a:r>
                        <a:rPr lang="ru-RU" sz="1300" u="none" strike="noStrike" dirty="0">
                          <a:effectLst/>
                          <a:latin typeface="+mn-lt"/>
                        </a:rPr>
                        <a:t>район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01" marR="6301" marT="630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F1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   МБОУ </a:t>
                      </a:r>
                      <a:r>
                        <a:rPr lang="ru-RU" sz="1300" u="none" strike="noStrike" dirty="0">
                          <a:effectLst/>
                          <a:latin typeface="+mn-lt"/>
                        </a:rPr>
                        <a:t>СОШ </a:t>
                      </a:r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№ 38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01" marR="6301" marT="630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F1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0677167"/>
                  </a:ext>
                </a:extLst>
              </a:tr>
              <a:tr h="261185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   </a:t>
                      </a:r>
                      <a:r>
                        <a:rPr lang="ru-RU" sz="1300" u="none" strike="noStrike" dirty="0" err="1" smtClean="0">
                          <a:effectLst/>
                          <a:latin typeface="+mn-lt"/>
                        </a:rPr>
                        <a:t>Гулькевичский</a:t>
                      </a:r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300" u="none" strike="noStrike" dirty="0">
                          <a:effectLst/>
                          <a:latin typeface="+mn-lt"/>
                        </a:rPr>
                        <a:t>район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01" marR="6301" marT="630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F1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u="none" strike="noStrike" dirty="0" smtClean="0">
                          <a:effectLst/>
                          <a:latin typeface="+mn-lt"/>
                        </a:rPr>
                        <a:t>   МБОУ СОШ № 18 </a:t>
                      </a:r>
                      <a:r>
                        <a:rPr lang="ru-RU" sz="1300" u="none" strike="noStrike" dirty="0">
                          <a:effectLst/>
                          <a:latin typeface="+mn-lt"/>
                        </a:rPr>
                        <a:t>им. А.Н. Березового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01" marR="6301" marT="630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F1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2672099"/>
                  </a:ext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880" y="1109026"/>
            <a:ext cx="1035709" cy="75678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823285" y="2446416"/>
            <a:ext cx="326063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200" dirty="0" smtClean="0"/>
              <a:t>Предоставление КИМ федеральным </a:t>
            </a:r>
          </a:p>
          <a:p>
            <a:r>
              <a:rPr lang="ru-RU" sz="1200" dirty="0" smtClean="0"/>
              <a:t>координатором региональному координатору</a:t>
            </a:r>
          </a:p>
          <a:p>
            <a:endParaRPr lang="ru-RU" sz="1200" dirty="0" smtClean="0"/>
          </a:p>
          <a:p>
            <a:pPr marL="171450" indent="-171450">
              <a:buFont typeface="Wingdings" panose="05000000000000000000" pitchFamily="2" charset="2"/>
              <a:buChar char="q"/>
            </a:pPr>
            <a:r>
              <a:rPr lang="ru-RU" sz="1200" dirty="0" smtClean="0"/>
              <a:t>Передача КИМ в ОО  региональным </a:t>
            </a:r>
          </a:p>
          <a:p>
            <a:r>
              <a:rPr lang="ru-RU" sz="1200" dirty="0" smtClean="0"/>
              <a:t>независимым наблюдателем</a:t>
            </a:r>
          </a:p>
          <a:p>
            <a:endParaRPr lang="ru-RU" sz="1200" dirty="0" smtClean="0"/>
          </a:p>
          <a:p>
            <a:pPr marL="171450" indent="-171450">
              <a:buFont typeface="Wingdings" panose="05000000000000000000" pitchFamily="2" charset="2"/>
              <a:buChar char="q"/>
            </a:pPr>
            <a:r>
              <a:rPr lang="ru-RU" sz="1200" dirty="0" smtClean="0"/>
              <a:t>Сканирование выполненных работ </a:t>
            </a:r>
          </a:p>
          <a:p>
            <a:r>
              <a:rPr lang="ru-RU" sz="1200" dirty="0" smtClean="0"/>
              <a:t>в день проведения</a:t>
            </a:r>
          </a:p>
          <a:p>
            <a:endParaRPr lang="ru-RU" sz="12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200" dirty="0" smtClean="0"/>
              <a:t>Проверка работ на региональном  уровне </a:t>
            </a:r>
          </a:p>
          <a:p>
            <a:r>
              <a:rPr lang="ru-RU" sz="1200" dirty="0" smtClean="0"/>
              <a:t>в период с 19 марта по 27 апреля</a:t>
            </a:r>
          </a:p>
        </p:txBody>
      </p:sp>
    </p:spTree>
    <p:extLst>
      <p:ext uri="{BB962C8B-B14F-4D97-AF65-F5344CB8AC3E}">
        <p14:creationId xmlns:p14="http://schemas.microsoft.com/office/powerpoint/2010/main" val="357719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ПОЛУЧЕНИЕ </a:t>
            </a:r>
            <a:r>
              <a:rPr lang="ru-RU" dirty="0"/>
              <a:t>РЕЗУЛЬТАТОВ </a:t>
            </a:r>
            <a:r>
              <a:rPr lang="ru-RU" dirty="0" smtClean="0"/>
              <a:t>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69921" y="892443"/>
            <a:ext cx="555416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Calibri" panose="020F0502020204030204" pitchFamily="34" charset="0"/>
              </a:rPr>
              <a:t>ОО</a:t>
            </a:r>
            <a:r>
              <a:rPr lang="ru-RU" sz="1600" b="1" dirty="0">
                <a:latin typeface="Calibri" panose="020F0502020204030204" pitchFamily="34" charset="0"/>
              </a:rPr>
              <a:t>, загрузившие формы сбора результатов </a:t>
            </a:r>
            <a:r>
              <a:rPr lang="ru-RU" sz="1600" b="1" dirty="0" smtClean="0">
                <a:latin typeface="Calibri" panose="020F0502020204030204" pitchFamily="34" charset="0"/>
              </a:rPr>
              <a:t>в ЛК ФИС ОКО: 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83934868"/>
              </p:ext>
            </p:extLst>
          </p:nvPr>
        </p:nvGraphicFramePr>
        <p:xfrm>
          <a:off x="490818" y="1495903"/>
          <a:ext cx="8473672" cy="2678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23370" y="2659845"/>
            <a:ext cx="7778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6FC0"/>
                </a:solidFill>
                <a:latin typeface="Calibri" panose="020F0502020204030204" pitchFamily="34" charset="0"/>
              </a:rPr>
              <a:t>ВОЛНА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23370" y="4131564"/>
            <a:ext cx="7778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6FC0"/>
                </a:solidFill>
                <a:latin typeface="Calibri" panose="020F0502020204030204" pitchFamily="34" charset="0"/>
              </a:rPr>
              <a:t>ВОЛНА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730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КОНТАКТЫ ДЛЯ ВОПРОСОВ И КОНСУЛЬТАЦИЙ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63396" y="2701762"/>
            <a:ext cx="5810489" cy="1523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Региональный координатор ВПР       </a:t>
            </a:r>
            <a:r>
              <a:rPr lang="ru-RU" sz="2000" b="1" dirty="0" smtClean="0">
                <a:solidFill>
                  <a:schemeClr val="tx1"/>
                </a:solidFill>
              </a:rPr>
              <a:t>8-918-396-73-12</a:t>
            </a:r>
          </a:p>
          <a:p>
            <a:r>
              <a:rPr lang="ru-RU" sz="1800" dirty="0" smtClean="0">
                <a:solidFill>
                  <a:prstClr val="black"/>
                </a:solidFill>
              </a:rPr>
              <a:t> Евайшене Ирина Александровна       </a:t>
            </a:r>
            <a:r>
              <a:rPr lang="ru-RU" sz="1800" b="1" dirty="0" smtClean="0">
                <a:solidFill>
                  <a:schemeClr val="tx1"/>
                </a:solidFill>
              </a:rPr>
              <a:t>8(861)-231-63-04</a:t>
            </a:r>
          </a:p>
          <a:p>
            <a:endParaRPr lang="ru-RU" sz="1800" b="1" dirty="0" smtClean="0">
              <a:solidFill>
                <a:schemeClr val="tx1"/>
              </a:solidFill>
            </a:endParaRPr>
          </a:p>
          <a:p>
            <a:r>
              <a:rPr lang="ru-RU" sz="1800" dirty="0" smtClean="0">
                <a:solidFill>
                  <a:schemeClr val="tx1"/>
                </a:solidFill>
              </a:rPr>
              <a:t>Щегельская Виктория Алексеевна       </a:t>
            </a:r>
            <a:r>
              <a:rPr lang="ru-RU" sz="1800" b="1" dirty="0" smtClean="0">
                <a:solidFill>
                  <a:schemeClr val="tx1"/>
                </a:solidFill>
              </a:rPr>
              <a:t>8(861)-231-63-04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5121" y="798031"/>
            <a:ext cx="7927040" cy="1656055"/>
          </a:xfrm>
          <a:prstGeom prst="rect">
            <a:avLst/>
          </a:prstGeom>
          <a:gradFill flip="none" rotWithShape="1">
            <a:gsLst>
              <a:gs pos="0">
                <a:srgbClr val="6DC1EA">
                  <a:tint val="66000"/>
                  <a:satMod val="160000"/>
                </a:srgbClr>
              </a:gs>
              <a:gs pos="50000">
                <a:srgbClr val="6DC1EA">
                  <a:tint val="44500"/>
                  <a:satMod val="160000"/>
                </a:srgbClr>
              </a:gs>
              <a:gs pos="100000">
                <a:srgbClr val="6DC1EA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</a:rPr>
              <a:t>Шаги по решению трудностей во время организации и проведения ВПР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sz="1600" b="1" dirty="0" smtClean="0">
                <a:solidFill>
                  <a:schemeClr val="tx1"/>
                </a:solidFill>
              </a:rPr>
              <a:t>        </a:t>
            </a:r>
            <a:r>
              <a:rPr lang="ru-RU" sz="1800" b="1" dirty="0" smtClean="0">
                <a:solidFill>
                  <a:schemeClr val="tx1"/>
                </a:solidFill>
              </a:rPr>
              <a:t>Школьный координатор</a:t>
            </a:r>
            <a:r>
              <a:rPr lang="ru-RU" sz="1600" b="1" dirty="0" smtClean="0">
                <a:solidFill>
                  <a:schemeClr val="tx1"/>
                </a:solidFill>
              </a:rPr>
              <a:t>                 </a:t>
            </a:r>
            <a:r>
              <a:rPr lang="ru-RU" sz="1800" b="1" dirty="0" smtClean="0">
                <a:solidFill>
                  <a:schemeClr val="tx1"/>
                </a:solidFill>
              </a:rPr>
              <a:t>Муниципальный координатор</a:t>
            </a:r>
            <a:r>
              <a:rPr lang="ru-RU" sz="1600" b="1" dirty="0" smtClean="0">
                <a:solidFill>
                  <a:schemeClr val="tx1"/>
                </a:solidFill>
              </a:rPr>
              <a:t>                    	   </a:t>
            </a:r>
            <a:r>
              <a:rPr lang="ru-RU" sz="1800" b="1" dirty="0" smtClean="0">
                <a:solidFill>
                  <a:schemeClr val="tx1"/>
                </a:solidFill>
              </a:rPr>
              <a:t>Региональный координатор</a:t>
            </a:r>
            <a:r>
              <a:rPr lang="ru-RU" sz="1600" b="1" dirty="0" smtClean="0">
                <a:solidFill>
                  <a:schemeClr val="tx1"/>
                </a:solidFill>
              </a:rPr>
              <a:t>                  </a:t>
            </a:r>
            <a:r>
              <a:rPr lang="ru-RU" sz="1800" b="1" dirty="0" smtClean="0">
                <a:solidFill>
                  <a:schemeClr val="tx1"/>
                </a:solidFill>
              </a:rPr>
              <a:t>Федеральный координатор           </a:t>
            </a:r>
            <a:endParaRPr lang="ru-RU" sz="1600" b="1" dirty="0" smtClean="0">
              <a:solidFill>
                <a:schemeClr val="tx1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3594654" y="1635797"/>
            <a:ext cx="508477" cy="2281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7467160" y="1644299"/>
            <a:ext cx="508477" cy="2281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 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899594" y="1881292"/>
            <a:ext cx="508477" cy="2281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4568641" y="1881292"/>
            <a:ext cx="508477" cy="2281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Правая круглая скобка 9"/>
          <p:cNvSpPr/>
          <p:nvPr/>
        </p:nvSpPr>
        <p:spPr>
          <a:xfrm>
            <a:off x="5079678" y="2897707"/>
            <a:ext cx="88259" cy="590090"/>
          </a:xfrm>
          <a:prstGeom prst="rightBracket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59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5088" y="4287"/>
            <a:ext cx="7693077" cy="625385"/>
          </a:xfrm>
        </p:spPr>
        <p:txBody>
          <a:bodyPr>
            <a:norm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1950" dirty="0" smtClean="0">
                <a:solidFill>
                  <a:schemeClr val="accent5">
                    <a:lumMod val="75000"/>
                  </a:schemeClr>
                </a:solidFill>
                <a:latin typeface="Calibri"/>
                <a:ea typeface="+mn-ea"/>
                <a:cs typeface="+mn-cs"/>
              </a:rPr>
              <a:t>ГОРЯЧАЯ ЛИНИЯ ВПР В КРАСНОДАРСКОМ КРАЕ</a:t>
            </a:r>
            <a:endParaRPr lang="ru-RU" sz="1950" dirty="0">
              <a:solidFill>
                <a:schemeClr val="accent5">
                  <a:lumMod val="75000"/>
                </a:scheme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654063"/>
            <a:ext cx="71099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rgbClr val="00B050"/>
                </a:solidFill>
              </a:rPr>
              <a:t>по вопросам организации и проведения ВПР в Краснодарском </a:t>
            </a:r>
            <a:r>
              <a:rPr lang="ru-RU" sz="1800" b="1" dirty="0" smtClean="0">
                <a:solidFill>
                  <a:srgbClr val="00B050"/>
                </a:solidFill>
              </a:rPr>
              <a:t>крае Телефон</a:t>
            </a:r>
            <a:r>
              <a:rPr lang="ru-RU" sz="1800" b="1" dirty="0">
                <a:solidFill>
                  <a:srgbClr val="00B050"/>
                </a:solidFill>
              </a:rPr>
              <a:t>: +7(929</a:t>
            </a:r>
            <a:r>
              <a:rPr lang="ru-RU" sz="1800" b="1" dirty="0" smtClean="0">
                <a:solidFill>
                  <a:srgbClr val="00B050"/>
                </a:solidFill>
              </a:rPr>
              <a:t>) 830-90-40</a:t>
            </a:r>
            <a:endParaRPr lang="ru-RU" sz="1800" b="1" dirty="0">
              <a:solidFill>
                <a:srgbClr val="00B05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13" y="1335870"/>
            <a:ext cx="3643689" cy="14396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/>
          <a:srcRect t="20280" r="10527" b="-1"/>
          <a:stretch/>
        </p:blipFill>
        <p:spPr>
          <a:xfrm>
            <a:off x="229259" y="2837537"/>
            <a:ext cx="2788761" cy="154939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303" y="2904929"/>
            <a:ext cx="301822" cy="220539"/>
          </a:xfrm>
          <a:prstGeom prst="rect">
            <a:avLst/>
          </a:prstGeom>
        </p:spPr>
      </p:pic>
      <p:grpSp>
        <p:nvGrpSpPr>
          <p:cNvPr id="19" name="Группа 18"/>
          <p:cNvGrpSpPr/>
          <p:nvPr/>
        </p:nvGrpSpPr>
        <p:grpSpPr>
          <a:xfrm>
            <a:off x="3258355" y="1883240"/>
            <a:ext cx="3203393" cy="3038553"/>
            <a:chOff x="3238184" y="1738062"/>
            <a:chExt cx="3203393" cy="3038553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238184" y="1738062"/>
              <a:ext cx="3194353" cy="2744029"/>
            </a:xfrm>
            <a:prstGeom prst="rect">
              <a:avLst/>
            </a:prstGeom>
          </p:spPr>
        </p:pic>
        <p:pic>
          <p:nvPicPr>
            <p:cNvPr id="21" name="Рисунок 20"/>
            <p:cNvPicPr>
              <a:picLocks noChangeAspect="1"/>
            </p:cNvPicPr>
            <p:nvPr/>
          </p:nvPicPr>
          <p:blipFill rotWithShape="1">
            <a:blip r:embed="rId7"/>
            <a:srcRect l="1196" t="9628" r="-506" b="3023"/>
            <a:stretch/>
          </p:blipFill>
          <p:spPr>
            <a:xfrm>
              <a:off x="3301252" y="3996340"/>
              <a:ext cx="3140325" cy="780275"/>
            </a:xfrm>
            <a:prstGeom prst="rect">
              <a:avLst/>
            </a:prstGeom>
          </p:spPr>
        </p:pic>
      </p:grp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0419" y="4416382"/>
            <a:ext cx="321994" cy="235278"/>
          </a:xfrm>
          <a:prstGeom prst="rect">
            <a:avLst/>
          </a:prstGeom>
        </p:spPr>
      </p:pic>
      <p:grpSp>
        <p:nvGrpSpPr>
          <p:cNvPr id="14" name="Группа 13"/>
          <p:cNvGrpSpPr/>
          <p:nvPr/>
        </p:nvGrpSpPr>
        <p:grpSpPr>
          <a:xfrm>
            <a:off x="5931839" y="1091415"/>
            <a:ext cx="3144965" cy="3830378"/>
            <a:chOff x="5852935" y="1050904"/>
            <a:chExt cx="3208736" cy="4025337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52935" y="1050904"/>
              <a:ext cx="3208736" cy="1350654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580673" y="2350902"/>
              <a:ext cx="2316216" cy="2725339"/>
            </a:xfrm>
            <a:prstGeom prst="rect">
              <a:avLst/>
            </a:prstGeom>
          </p:spPr>
        </p:pic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79540" y="3863432"/>
            <a:ext cx="768625" cy="1105427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5931839" y="894284"/>
            <a:ext cx="32121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https://vk.com/center_education_quality</a:t>
            </a:r>
            <a:endParaRPr lang="ru-RU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96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ЗАДАЧИ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5271" y="874643"/>
            <a:ext cx="8519219" cy="36435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tx1"/>
                </a:solidFill>
              </a:rPr>
              <a:t>Обеспечить объективную организацию и проведение ВПР</a:t>
            </a:r>
          </a:p>
          <a:p>
            <a:endParaRPr lang="ru-RU" sz="300" b="1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tx1"/>
                </a:solidFill>
              </a:rPr>
              <a:t>Обеспечить объективную проверку работ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300" b="1" dirty="0" smtClean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tx1"/>
                </a:solidFill>
              </a:rPr>
              <a:t>Организовать разъяснительную работу с родителями по проведению ВПР в ОО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300" b="1" dirty="0" smtClean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tx1"/>
                </a:solidFill>
              </a:rPr>
              <a:t>Осуществлять ежедневный контроль по загрузке ОО необходимых сведений в личном кабинете ФИС ОКО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300" b="1" dirty="0" smtClean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chemeClr val="tx1"/>
                </a:solidFill>
              </a:rPr>
              <a:t>Осуществлять ежедневный контроль по </a:t>
            </a:r>
            <a:r>
              <a:rPr lang="ru-RU" sz="2400" b="1" dirty="0" smtClean="0">
                <a:solidFill>
                  <a:schemeClr val="tx1"/>
                </a:solidFill>
              </a:rPr>
              <a:t>скачиванию КИМ в соответствии с расписанием ОО</a:t>
            </a:r>
          </a:p>
        </p:txBody>
      </p:sp>
    </p:spTree>
    <p:extLst>
      <p:ext uri="{BB962C8B-B14F-4D97-AF65-F5344CB8AC3E}">
        <p14:creationId xmlns:p14="http://schemas.microsoft.com/office/powerpoint/2010/main" val="383444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ЦЕЛИ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065" y="778589"/>
            <a:ext cx="9056594" cy="4047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700" b="1" dirty="0" smtClean="0">
              <a:solidFill>
                <a:srgbClr val="006FC0"/>
              </a:solidFill>
              <a:latin typeface="Calibri" panose="020F0502020204030204" pitchFamily="34" charset="0"/>
            </a:endParaRPr>
          </a:p>
          <a:p>
            <a:r>
              <a:rPr lang="ru-RU" sz="1600" b="1" dirty="0" smtClean="0">
                <a:solidFill>
                  <a:srgbClr val="006FC0"/>
                </a:solidFill>
                <a:latin typeface="Calibri" panose="020F0502020204030204" pitchFamily="34" charset="0"/>
              </a:rPr>
              <a:t>Цели</a:t>
            </a:r>
            <a:r>
              <a:rPr lang="ru-RU" sz="1600" b="1" dirty="0">
                <a:solidFill>
                  <a:srgbClr val="006FC0"/>
                </a:solidFill>
                <a:latin typeface="Calibri" panose="020F0502020204030204" pitchFamily="34" charset="0"/>
              </a:rPr>
              <a:t>: </a:t>
            </a:r>
            <a:endParaRPr lang="ru-RU" sz="1600" dirty="0">
              <a:solidFill>
                <a:srgbClr val="006FC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развитие </a:t>
            </a: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</a:rPr>
              <a:t>единого образовательного пространства в Российской </a:t>
            </a:r>
            <a:r>
              <a:rPr lang="ru-RU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Федерации</a:t>
            </a:r>
            <a:endParaRPr lang="ru-RU" sz="16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мониторинг </a:t>
            </a: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</a:rPr>
              <a:t>реализации федеральных государственных образовательных стандартов (ФГОС</a:t>
            </a:r>
            <a:r>
              <a:rPr lang="ru-RU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)</a:t>
            </a:r>
            <a:endParaRPr lang="ru-RU" sz="16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формирование </a:t>
            </a: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</a:rPr>
              <a:t>единых ориентиров в оценке результатов обучения, единых </a:t>
            </a:r>
            <a:r>
              <a:rPr lang="ru-RU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стандартизированных </a:t>
            </a: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</a:rPr>
              <a:t>подходов к оцениванию образовательных достижений </a:t>
            </a:r>
            <a:r>
              <a:rPr lang="ru-RU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обучающихся</a:t>
            </a:r>
            <a:endParaRPr lang="ru-RU" sz="16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совершенствование </a:t>
            </a: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</a:rPr>
              <a:t>преподавания учебных предметов и повышение качества </a:t>
            </a:r>
            <a:r>
              <a:rPr lang="ru-RU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образования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ru-RU" sz="1600" b="1" dirty="0" smtClean="0">
                <a:solidFill>
                  <a:srgbClr val="006FC0"/>
                </a:solidFill>
                <a:latin typeface="Calibri" panose="020F0502020204030204" pitchFamily="34" charset="0"/>
              </a:rPr>
              <a:t>Основания </a:t>
            </a:r>
            <a:r>
              <a:rPr lang="ru-RU" sz="1600" b="1" dirty="0">
                <a:solidFill>
                  <a:srgbClr val="006FC0"/>
                </a:solidFill>
                <a:latin typeface="Calibri" panose="020F0502020204030204" pitchFamily="34" charset="0"/>
              </a:rPr>
              <a:t>для проведения: </a:t>
            </a:r>
            <a:r>
              <a:rPr lang="ru-RU" sz="1600" b="1" dirty="0" smtClean="0">
                <a:solidFill>
                  <a:srgbClr val="006FC0"/>
                </a:solidFill>
                <a:latin typeface="Calibri" panose="020F050202020403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Calibri" panose="020F0502020204030204" pitchFamily="34" charset="0"/>
              </a:rPr>
              <a:t>приказ</a:t>
            </a:r>
            <a:r>
              <a:rPr lang="ru-RU" sz="1600" b="1" dirty="0" smtClean="0">
                <a:solidFill>
                  <a:srgbClr val="006FC0"/>
                </a:solidFill>
                <a:latin typeface="Calibri" panose="020F0502020204030204" pitchFamily="34" charset="0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</a:rPr>
              <a:t>Федеральной службы по надзору в сфере образования и науки </a:t>
            </a:r>
            <a:r>
              <a:rPr lang="ru-RU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№ 2160 </a:t>
            </a: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</a:rPr>
              <a:t>от </a:t>
            </a:r>
            <a:r>
              <a:rPr lang="ru-RU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21.12.2023</a:t>
            </a:r>
          </a:p>
          <a:p>
            <a:r>
              <a:rPr lang="ru-RU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«О </a:t>
            </a: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</a:rPr>
              <a:t>проведении Федеральной службой по надзору в сфере образования и науки мониторинга качества подготовки обучающихся общеобразовательных организаций в форме всероссийских проверочных работ в 2024 </a:t>
            </a:r>
            <a:r>
              <a:rPr lang="ru-RU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году»</a:t>
            </a:r>
          </a:p>
          <a:p>
            <a:endParaRPr lang="ru-RU" sz="16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приказ министерства образования, науки и молодежной политики Краснодарского края № 1163</a:t>
            </a:r>
          </a:p>
          <a:p>
            <a:r>
              <a:rPr lang="ru-RU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от 25.03.2020 «Об утверждении регламента организации и проведения всероссийских проверочных работ в общеобразовательных организация Краснодарского края»</a:t>
            </a:r>
            <a:endParaRPr lang="ru-RU" sz="16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7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ПОДГОТОВКА И ПРОВЕДЕНИЕ ВПР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4" y="739589"/>
            <a:ext cx="7101406" cy="3346396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141194" y="4198037"/>
            <a:ext cx="8890531" cy="49244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Шаги по решению трудностей во время организации и проведения ВПР</a:t>
            </a:r>
          </a:p>
          <a:p>
            <a:r>
              <a:rPr lang="ru-RU" sz="1200" dirty="0"/>
              <a:t>Школьный координатор         </a:t>
            </a:r>
            <a:r>
              <a:rPr lang="ru-RU" sz="1200" dirty="0" smtClean="0"/>
              <a:t>  Муниципальный </a:t>
            </a:r>
            <a:r>
              <a:rPr lang="ru-RU" sz="1200" dirty="0"/>
              <a:t>координатор             </a:t>
            </a:r>
            <a:r>
              <a:rPr lang="ru-RU" sz="1200" dirty="0" smtClean="0"/>
              <a:t>Региональный </a:t>
            </a:r>
            <a:r>
              <a:rPr lang="ru-RU" sz="1200" dirty="0"/>
              <a:t>координатор          </a:t>
            </a:r>
            <a:r>
              <a:rPr lang="ru-RU" sz="1200" dirty="0" smtClean="0"/>
              <a:t>  Федеральный </a:t>
            </a:r>
            <a:r>
              <a:rPr lang="ru-RU" sz="1200" dirty="0"/>
              <a:t>координатор           </a:t>
            </a:r>
          </a:p>
        </p:txBody>
      </p:sp>
      <p:sp>
        <p:nvSpPr>
          <p:cNvPr id="25" name="Стрелка вправо 24"/>
          <p:cNvSpPr/>
          <p:nvPr/>
        </p:nvSpPr>
        <p:spPr>
          <a:xfrm>
            <a:off x="1862522" y="4504501"/>
            <a:ext cx="288816" cy="121285"/>
          </a:xfrm>
          <a:prstGeom prst="right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Стрелка вправо 25"/>
          <p:cNvSpPr/>
          <p:nvPr/>
        </p:nvSpPr>
        <p:spPr>
          <a:xfrm>
            <a:off x="4297643" y="4504500"/>
            <a:ext cx="288816" cy="121285"/>
          </a:xfrm>
          <a:prstGeom prst="right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6520276" y="4504500"/>
            <a:ext cx="288816" cy="121285"/>
          </a:xfrm>
          <a:prstGeom prst="right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238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49539" y="0"/>
            <a:ext cx="8064896" cy="625385"/>
          </a:xfrm>
        </p:spPr>
        <p:txBody>
          <a:bodyPr>
            <a:normAutofit/>
          </a:bodyPr>
          <a:lstStyle/>
          <a:p>
            <a:r>
              <a:rPr lang="ru-RU" dirty="0"/>
              <a:t>СПЕЦИАЛИСТЫ, УЧАСТВУЮЩИЕ В ПРОВЕДЕНИИ ВПР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19975" y="822142"/>
            <a:ext cx="8724025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srgbClr val="006FC0"/>
                </a:solidFill>
                <a:latin typeface="Calibri" panose="020F0502020204030204" pitchFamily="34" charset="0"/>
              </a:rPr>
              <a:t>На </a:t>
            </a:r>
            <a:r>
              <a:rPr lang="ru-RU" sz="1800" b="1" dirty="0">
                <a:solidFill>
                  <a:srgbClr val="006FC0"/>
                </a:solidFill>
                <a:latin typeface="Calibri" panose="020F0502020204030204" pitchFamily="34" charset="0"/>
              </a:rPr>
              <a:t>уровне субъекта Российской Федерации</a:t>
            </a:r>
            <a:r>
              <a:rPr lang="ru-RU" sz="1800" dirty="0">
                <a:solidFill>
                  <a:srgbClr val="000000"/>
                </a:solidFill>
                <a:latin typeface="Calibri" panose="020F0502020204030204" pitchFamily="34" charset="0"/>
              </a:rPr>
              <a:t>: </a:t>
            </a:r>
            <a:r>
              <a:rPr lang="ru-RU" sz="1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endParaRPr lang="ru-RU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</a:rPr>
              <a:t>Региональный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</a:rPr>
              <a:t>координатор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</a:rPr>
              <a:t>Муниципальные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</a:rPr>
              <a:t>координаторы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</a:rPr>
              <a:t>Эксперты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</a:rPr>
              <a:t>по проверке работ (в рамках выборочного проведения ВПР с контролем объективности результатов в 4-6 и 11 классах). Опыт преподавания соответствующего предмета у экспертов, участвующих </a:t>
            </a:r>
            <a:endParaRPr lang="ru-RU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     в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</a:rPr>
              <a:t>проверке, должен составлять не менее трех лет.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</a:rPr>
              <a:t>Независимые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</a:rPr>
              <a:t>наблюдатели (в рамках выборочного проведения ВПР с контролем объективности результатов в 4-6 и 11 классах) </a:t>
            </a:r>
            <a:endParaRPr lang="ru-RU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ru-RU" sz="9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ru-RU" sz="1800" b="1" dirty="0">
                <a:solidFill>
                  <a:srgbClr val="006FC0"/>
                </a:solidFill>
                <a:latin typeface="Calibri" panose="020F0502020204030204" pitchFamily="34" charset="0"/>
              </a:rPr>
              <a:t>На уровне образовательной организации</a:t>
            </a:r>
            <a:r>
              <a:rPr lang="ru-RU" sz="1800" dirty="0">
                <a:solidFill>
                  <a:srgbClr val="000000"/>
                </a:solidFill>
                <a:latin typeface="Calibri" panose="020F0502020204030204" pitchFamily="34" charset="0"/>
              </a:rPr>
              <a:t>: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Ответственный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</a:rPr>
              <a:t>организатор в образовательной организации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Организаторы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</a:rPr>
              <a:t>в аудитории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</a:rPr>
              <a:t>Технический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</a:rPr>
              <a:t>специалист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</a:rPr>
              <a:t>Эксперты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</a:rPr>
              <a:t>по проверке работ </a:t>
            </a:r>
            <a:endParaRPr lang="ru-RU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</a:rPr>
              <a:t>Независимые наблюдатели</a:t>
            </a:r>
          </a:p>
          <a:p>
            <a:endParaRPr lang="ru-RU" sz="9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ru-RU" sz="1800" b="1" dirty="0">
                <a:solidFill>
                  <a:srgbClr val="006FC0"/>
                </a:solidFill>
                <a:latin typeface="Calibri" panose="020F0502020204030204" pitchFamily="34" charset="0"/>
              </a:rPr>
              <a:t>Инструкции </a:t>
            </a:r>
            <a:r>
              <a:rPr lang="ru-RU" sz="1800" dirty="0">
                <a:solidFill>
                  <a:srgbClr val="000000"/>
                </a:solidFill>
                <a:latin typeface="Calibri" panose="020F0502020204030204" pitchFamily="34" charset="0"/>
              </a:rPr>
              <a:t>по проведению ВПР для всех категорий специалистов, участвующих </a:t>
            </a:r>
            <a:endParaRPr lang="ru-RU" sz="18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ru-RU" sz="18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 </a:t>
            </a:r>
            <a:r>
              <a:rPr lang="ru-RU" sz="1800" dirty="0">
                <a:solidFill>
                  <a:srgbClr val="000000"/>
                </a:solidFill>
                <a:latin typeface="Calibri" panose="020F0502020204030204" pitchFamily="34" charset="0"/>
              </a:rPr>
              <a:t>подготовке и проведении ВПР, публикуются </a:t>
            </a:r>
            <a:r>
              <a:rPr lang="ru-RU" sz="1800" b="1" dirty="0">
                <a:solidFill>
                  <a:srgbClr val="006FC0"/>
                </a:solidFill>
                <a:latin typeface="Calibri" panose="020F0502020204030204" pitchFamily="34" charset="0"/>
              </a:rPr>
              <a:t>в ЛК ФИС </a:t>
            </a:r>
            <a:r>
              <a:rPr lang="ru-RU" sz="1800" b="1" dirty="0" smtClean="0">
                <a:solidFill>
                  <a:srgbClr val="006FC0"/>
                </a:solidFill>
                <a:latin typeface="Calibri" panose="020F0502020204030204" pitchFamily="34" charset="0"/>
              </a:rPr>
              <a:t>ОКО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62123" y="1297894"/>
            <a:ext cx="3925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(!!!  11 новых муниципальных координаторов)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93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35" y="36033"/>
            <a:ext cx="8202490" cy="625384"/>
          </a:xfrm>
        </p:spPr>
        <p:txBody>
          <a:bodyPr>
            <a:normAutofit/>
          </a:bodyPr>
          <a:lstStyle/>
          <a:p>
            <a:r>
              <a:rPr lang="ru-RU" dirty="0" smtClean="0"/>
              <a:t>УЧАСТНИКИ </a:t>
            </a:r>
            <a:r>
              <a:rPr lang="ru-RU" dirty="0"/>
              <a:t>ВПР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138" y="757684"/>
            <a:ext cx="8951495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Calibri" panose="020F0502020204030204" pitchFamily="34" charset="0"/>
              </a:rPr>
              <a:t>в </a:t>
            </a:r>
            <a:r>
              <a:rPr lang="ru-RU" sz="1200" b="1" dirty="0">
                <a:latin typeface="Calibri" panose="020F0502020204030204" pitchFamily="34" charset="0"/>
              </a:rPr>
              <a:t>4 классах </a:t>
            </a:r>
            <a:r>
              <a:rPr lang="ru-RU" sz="1200" b="1" i="1" dirty="0">
                <a:latin typeface="Calibri" panose="020F0502020204030204" pitchFamily="34" charset="0"/>
              </a:rPr>
              <a:t>по предметам: «Русский язык», «Математика», «Окружающий мир» принимают участие все обучающиеся параллели. </a:t>
            </a:r>
          </a:p>
          <a:p>
            <a:r>
              <a:rPr lang="ru-RU" sz="1200" dirty="0">
                <a:latin typeface="Calibri" panose="020F0502020204030204" pitchFamily="34" charset="0"/>
              </a:rPr>
              <a:t>По предмету «Русский язык» части 1 и 2 проверочной работы рекомендуется выполнять в разные дни (2 часть выполняется на следующий день или через день). </a:t>
            </a:r>
            <a:r>
              <a:rPr lang="ru-RU" sz="1200" dirty="0" smtClean="0">
                <a:latin typeface="Calibri" panose="020F0502020204030204" pitchFamily="34" charset="0"/>
              </a:rPr>
              <a:t>Результаты </a:t>
            </a:r>
            <a:r>
              <a:rPr lang="ru-RU" sz="1200" dirty="0">
                <a:latin typeface="Calibri" panose="020F0502020204030204" pitchFamily="34" charset="0"/>
              </a:rPr>
              <a:t>учитываются, если выполнены обе части работы; </a:t>
            </a:r>
            <a:endParaRPr lang="ru-RU" sz="1200" dirty="0" smtClean="0">
              <a:latin typeface="Calibri" panose="020F0502020204030204" pitchFamily="34" charset="0"/>
            </a:endParaRPr>
          </a:p>
          <a:p>
            <a:endParaRPr lang="ru-RU" sz="900" dirty="0" smtClean="0">
              <a:latin typeface="Calibri" panose="020F0502020204030204" pitchFamily="34" charset="0"/>
            </a:endParaRPr>
          </a:p>
          <a:p>
            <a:r>
              <a:rPr lang="ru-RU" sz="1200" b="1" dirty="0" smtClean="0">
                <a:latin typeface="Calibri" panose="020F0502020204030204" pitchFamily="34" charset="0"/>
              </a:rPr>
              <a:t>в </a:t>
            </a:r>
            <a:r>
              <a:rPr lang="ru-RU" sz="1200" b="1" dirty="0">
                <a:latin typeface="Calibri" panose="020F0502020204030204" pitchFamily="34" charset="0"/>
              </a:rPr>
              <a:t>5 классах </a:t>
            </a:r>
            <a:r>
              <a:rPr lang="ru-RU" sz="1200" b="1" i="1" dirty="0">
                <a:latin typeface="Calibri" panose="020F0502020204030204" pitchFamily="34" charset="0"/>
              </a:rPr>
              <a:t>по предметам «Русский язык», «Математика», «История», «Биология» принимают участие все обучающиеся параллели; </a:t>
            </a:r>
            <a:endParaRPr lang="ru-RU" sz="1200" b="1" i="1" dirty="0" smtClean="0">
              <a:latin typeface="Calibri" panose="020F0502020204030204" pitchFamily="34" charset="0"/>
            </a:endParaRPr>
          </a:p>
          <a:p>
            <a:endParaRPr lang="ru-RU" sz="900" dirty="0" smtClean="0">
              <a:latin typeface="Calibri" panose="020F0502020204030204" pitchFamily="34" charset="0"/>
            </a:endParaRPr>
          </a:p>
          <a:p>
            <a:r>
              <a:rPr lang="ru-RU" sz="1200" b="1" dirty="0" smtClean="0">
                <a:latin typeface="Calibri" panose="020F0502020204030204" pitchFamily="34" charset="0"/>
              </a:rPr>
              <a:t>в </a:t>
            </a:r>
            <a:r>
              <a:rPr lang="ru-RU" sz="1200" b="1" dirty="0">
                <a:latin typeface="Calibri" panose="020F0502020204030204" pitchFamily="34" charset="0"/>
              </a:rPr>
              <a:t>6 классах </a:t>
            </a:r>
            <a:r>
              <a:rPr lang="ru-RU" sz="1200" b="1" i="1" dirty="0">
                <a:latin typeface="Calibri" panose="020F0502020204030204" pitchFamily="34" charset="0"/>
              </a:rPr>
              <a:t>по предметам «Русский язык», «Математика» принимают участие все обучающиеся параллели; </a:t>
            </a:r>
          </a:p>
          <a:p>
            <a:r>
              <a:rPr lang="ru-RU" sz="1200" dirty="0">
                <a:latin typeface="Calibri" panose="020F0502020204030204" pitchFamily="34" charset="0"/>
              </a:rPr>
              <a:t>по предметам «История», «Биология», «География», «Обществознание» </a:t>
            </a:r>
            <a:r>
              <a:rPr lang="ru-RU" sz="1200" i="1" u="sng" dirty="0">
                <a:latin typeface="Calibri" panose="020F0502020204030204" pitchFamily="34" charset="0"/>
              </a:rPr>
              <a:t>для каждого класса проводятся ВПР по двум предметам на основе случайного выбора; </a:t>
            </a:r>
            <a:endParaRPr lang="ru-RU" sz="1200" i="1" u="sng" dirty="0" smtClean="0">
              <a:latin typeface="Calibri" panose="020F0502020204030204" pitchFamily="34" charset="0"/>
            </a:endParaRPr>
          </a:p>
          <a:p>
            <a:endParaRPr lang="ru-RU" sz="900" dirty="0" smtClean="0">
              <a:latin typeface="Calibri" panose="020F0502020204030204" pitchFamily="34" charset="0"/>
            </a:endParaRPr>
          </a:p>
          <a:p>
            <a:r>
              <a:rPr lang="ru-RU" sz="1200" b="1" dirty="0" smtClean="0"/>
              <a:t>в 7 </a:t>
            </a:r>
            <a:r>
              <a:rPr lang="ru-RU" sz="1200" b="1" dirty="0"/>
              <a:t>классах </a:t>
            </a:r>
            <a:r>
              <a:rPr lang="ru-RU" sz="1200" b="1" i="1" dirty="0"/>
              <a:t>по предметам «Русский язык», «Математика» принимают участие все обучающиеся параллели; </a:t>
            </a:r>
          </a:p>
          <a:p>
            <a:r>
              <a:rPr lang="ru-RU" sz="1200" dirty="0"/>
              <a:t>по предметам «История», «Биология», «География», «Обществознание», «Физика» </a:t>
            </a:r>
            <a:r>
              <a:rPr lang="ru-RU" sz="1200" i="1" dirty="0"/>
              <a:t>для каждого класса проводятся ВПР по двум предметам на основе случайного выбора; </a:t>
            </a:r>
            <a:endParaRPr lang="ru-RU" sz="1200" i="1" dirty="0" smtClean="0"/>
          </a:p>
          <a:p>
            <a:endParaRPr lang="ru-RU" sz="900" dirty="0" smtClean="0"/>
          </a:p>
          <a:p>
            <a:r>
              <a:rPr lang="ru-RU" sz="1200" dirty="0" smtClean="0"/>
              <a:t> </a:t>
            </a:r>
            <a:r>
              <a:rPr lang="ru-RU" sz="1200" b="1" dirty="0"/>
              <a:t>в 8 классах по предметам «Русский язык», «Математика» принимают участие все обучающиеся </a:t>
            </a:r>
            <a:r>
              <a:rPr lang="ru-RU" sz="1200" b="1" dirty="0" smtClean="0"/>
              <a:t>параллели; </a:t>
            </a:r>
          </a:p>
          <a:p>
            <a:r>
              <a:rPr lang="ru-RU" sz="1200" dirty="0" smtClean="0"/>
              <a:t>по </a:t>
            </a:r>
            <a:r>
              <a:rPr lang="ru-RU" sz="1200" dirty="0"/>
              <a:t>предметам «История», «Биология», «География», «Обществознание», «Физика», «Химия» для каждого класса проводятся ВПР по двум предметам на основе случайного </a:t>
            </a:r>
            <a:r>
              <a:rPr lang="ru-RU" sz="1200" dirty="0" smtClean="0"/>
              <a:t>выбора </a:t>
            </a:r>
          </a:p>
          <a:p>
            <a:endParaRPr lang="ru-RU" sz="900" dirty="0"/>
          </a:p>
          <a:p>
            <a:r>
              <a:rPr lang="ru-RU" sz="1200" b="1" dirty="0" smtClean="0"/>
              <a:t>в </a:t>
            </a:r>
            <a:r>
              <a:rPr lang="ru-RU" sz="1200" b="1" dirty="0"/>
              <a:t>7 и 8 классах </a:t>
            </a:r>
            <a:r>
              <a:rPr lang="ru-RU" sz="1200" dirty="0"/>
              <a:t>с углубленным изучением предметов «Математика и/или «Физика» ВПР по данным предметам могут проводиться на углубленном </a:t>
            </a:r>
            <a:r>
              <a:rPr lang="ru-RU" sz="1200" dirty="0" smtClean="0"/>
              <a:t>уровне</a:t>
            </a:r>
          </a:p>
          <a:p>
            <a:endParaRPr lang="ru-RU" sz="900" dirty="0"/>
          </a:p>
          <a:p>
            <a:r>
              <a:rPr lang="ru-RU" sz="1200" b="1" dirty="0" smtClean="0"/>
              <a:t>в </a:t>
            </a:r>
            <a:r>
              <a:rPr lang="ru-RU" sz="1200" b="1" dirty="0"/>
              <a:t>11 классах </a:t>
            </a:r>
            <a:r>
              <a:rPr lang="ru-RU" sz="1200" dirty="0"/>
              <a:t>по предметам «Физика», «Химия», «Биология», «История», «География</a:t>
            </a:r>
            <a:r>
              <a:rPr lang="ru-RU" sz="1200" dirty="0" smtClean="0"/>
              <a:t>» (в режиме апробации)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37054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35" y="36033"/>
            <a:ext cx="8202490" cy="625384"/>
          </a:xfrm>
        </p:spPr>
        <p:txBody>
          <a:bodyPr>
            <a:normAutofit/>
          </a:bodyPr>
          <a:lstStyle/>
          <a:p>
            <a:r>
              <a:rPr lang="ru-RU" dirty="0" smtClean="0"/>
              <a:t>ИЗМЕНЕНИЯ В ВПР-2024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685" y="1009816"/>
            <a:ext cx="859536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rgbClr val="0000FF"/>
                </a:solidFill>
              </a:rPr>
              <a:t>География в 10 классе не проводится</a:t>
            </a:r>
          </a:p>
          <a:p>
            <a:endParaRPr lang="ru-RU" sz="2400" b="1" dirty="0">
              <a:solidFill>
                <a:srgbClr val="0000FF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rgbClr val="0000FF"/>
                </a:solidFill>
              </a:rPr>
              <a:t>Иностранные языки в 7 и 11 классах не проводятся</a:t>
            </a:r>
          </a:p>
          <a:p>
            <a:endParaRPr lang="ru-RU" sz="2400" b="1" dirty="0">
              <a:solidFill>
                <a:srgbClr val="0000FF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rgbClr val="0000FF"/>
                </a:solidFill>
              </a:rPr>
              <a:t>Время проведения работ</a:t>
            </a:r>
          </a:p>
          <a:p>
            <a:r>
              <a:rPr lang="ru-RU" sz="1600" b="1" dirty="0"/>
              <a:t>4 класс </a:t>
            </a:r>
            <a:r>
              <a:rPr lang="ru-RU" sz="1600" dirty="0" smtClean="0"/>
              <a:t>все </a:t>
            </a:r>
            <a:r>
              <a:rPr lang="ru-RU" sz="1600" dirty="0"/>
              <a:t>предметы по 45 минут</a:t>
            </a:r>
          </a:p>
          <a:p>
            <a:r>
              <a:rPr lang="ru-RU" sz="1600" b="1" dirty="0"/>
              <a:t>5 класс </a:t>
            </a:r>
            <a:r>
              <a:rPr lang="ru-RU" sz="1600" dirty="0"/>
              <a:t>Русский язык 60 минут, остальные предметы по 45 минут</a:t>
            </a:r>
          </a:p>
          <a:p>
            <a:r>
              <a:rPr lang="ru-RU" sz="1600" b="1" dirty="0"/>
              <a:t>6 класс </a:t>
            </a:r>
            <a:r>
              <a:rPr lang="ru-RU" sz="1600" dirty="0"/>
              <a:t>Русский язык 90 минут, математика 60 минут, остальные предметы по 45 минут</a:t>
            </a:r>
          </a:p>
          <a:p>
            <a:r>
              <a:rPr lang="ru-RU" sz="1600" b="1" dirty="0"/>
              <a:t>7 класс </a:t>
            </a:r>
            <a:r>
              <a:rPr lang="ru-RU" sz="1600" dirty="0"/>
              <a:t>Русский язык и математика 90 минут, остальные предметы по 45 минут</a:t>
            </a:r>
          </a:p>
          <a:p>
            <a:r>
              <a:rPr lang="ru-RU" sz="1600" b="1" dirty="0"/>
              <a:t>8 класс </a:t>
            </a:r>
            <a:r>
              <a:rPr lang="ru-RU" sz="1600" dirty="0"/>
              <a:t>Русский язык, математика и химия 90 минут, остальные предметы по 45 минут</a:t>
            </a:r>
          </a:p>
          <a:p>
            <a:r>
              <a:rPr lang="ru-RU" sz="1600" b="1" dirty="0"/>
              <a:t>11 класс </a:t>
            </a:r>
            <a:r>
              <a:rPr lang="ru-RU" sz="1600" dirty="0"/>
              <a:t>все предметы по 90 минут</a:t>
            </a:r>
          </a:p>
          <a:p>
            <a:r>
              <a:rPr lang="ru-RU" sz="1600" b="1" dirty="0"/>
              <a:t>7 и 8 класс </a:t>
            </a:r>
            <a:r>
              <a:rPr lang="ru-RU" sz="1600" dirty="0"/>
              <a:t>Математика, физика (</a:t>
            </a:r>
            <a:r>
              <a:rPr lang="ru-RU" sz="1600" b="1" dirty="0"/>
              <a:t>с углубленным изучением</a:t>
            </a:r>
            <a:r>
              <a:rPr lang="ru-RU" sz="1600" dirty="0"/>
              <a:t>) 90 </a:t>
            </a:r>
            <a:r>
              <a:rPr lang="ru-RU" sz="1600" dirty="0" smtClean="0"/>
              <a:t>минут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53094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ВПР </a:t>
            </a:r>
            <a:r>
              <a:rPr lang="ru-RU" dirty="0"/>
              <a:t>В 6 - 8 КЛАССАХ ПО ПРЕДМЕТАМ НА ОСНОВЕ СЛУЧАЙНОГО ВЫБОРА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8259" y="805710"/>
            <a:ext cx="89557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anose="020F0502020204030204" pitchFamily="34" charset="0"/>
              </a:rPr>
              <a:t>Для </a:t>
            </a:r>
            <a:r>
              <a:rPr lang="ru-RU" dirty="0">
                <a:latin typeface="Calibri" panose="020F0502020204030204" pitchFamily="34" charset="0"/>
              </a:rPr>
              <a:t>проведения ВПР по двум предметам на основе случайного выбора предметы распределяются по одному из каждой предметной области: </a:t>
            </a:r>
            <a:endParaRPr lang="ru-RU" dirty="0" smtClean="0">
              <a:latin typeface="Calibri" panose="020F0502020204030204" pitchFamily="34" charset="0"/>
            </a:endParaRPr>
          </a:p>
          <a:p>
            <a:r>
              <a:rPr lang="ru-RU" dirty="0" smtClean="0">
                <a:latin typeface="Calibri" panose="020F0502020204030204" pitchFamily="34" charset="0"/>
              </a:rPr>
              <a:t>общественно-научные </a:t>
            </a:r>
            <a:r>
              <a:rPr lang="ru-RU" dirty="0">
                <a:latin typeface="Calibri" panose="020F0502020204030204" pitchFamily="34" charset="0"/>
              </a:rPr>
              <a:t>предметы – «История», «Обществознание», «География»; </a:t>
            </a:r>
          </a:p>
          <a:p>
            <a:r>
              <a:rPr lang="ru-RU" dirty="0">
                <a:latin typeface="Calibri" panose="020F0502020204030204" pitchFamily="34" charset="0"/>
              </a:rPr>
              <a:t>естественно-научные предметы – «Физика», «Химия», «Биология». </a:t>
            </a:r>
          </a:p>
          <a:p>
            <a:r>
              <a:rPr lang="ru-RU" b="1" i="1" dirty="0">
                <a:latin typeface="Calibri" panose="020F0502020204030204" pitchFamily="34" charset="0"/>
              </a:rPr>
              <a:t>В 6 классах для равного количества предметов для распределения предмет «География» переносится в естественно-научную предметную область. </a:t>
            </a:r>
            <a:endParaRPr lang="ru-RU" b="1" i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4" y="2281415"/>
            <a:ext cx="6911787" cy="231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925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ПРОВЕДЕНИЕ </a:t>
            </a:r>
            <a:r>
              <a:rPr lang="ru-RU" dirty="0"/>
              <a:t>ВПР В 4-8 И 11 КЛАССАХ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642" y="788043"/>
            <a:ext cx="8881782" cy="395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Calibri" panose="020F0502020204030204" pitchFamily="34" charset="0"/>
              </a:rPr>
              <a:t>Письмо </a:t>
            </a:r>
            <a:r>
              <a:rPr lang="ru-RU" sz="1600" b="1" dirty="0" err="1">
                <a:latin typeface="Calibri" panose="020F0502020204030204" pitchFamily="34" charset="0"/>
              </a:rPr>
              <a:t>Рособрнадзора</a:t>
            </a:r>
            <a:r>
              <a:rPr lang="ru-RU" sz="1600" b="1" dirty="0">
                <a:latin typeface="Calibri" panose="020F0502020204030204" pitchFamily="34" charset="0"/>
              </a:rPr>
              <a:t> от 04.12.2023 № 02-422: </a:t>
            </a:r>
            <a:endParaRPr lang="ru-RU" sz="1600" dirty="0">
              <a:latin typeface="Calibri" panose="020F0502020204030204" pitchFamily="34" charset="0"/>
            </a:endParaRPr>
          </a:p>
          <a:p>
            <a:r>
              <a:rPr lang="ru-RU" dirty="0">
                <a:latin typeface="Calibri" panose="020F0502020204030204" pitchFamily="34" charset="0"/>
              </a:rPr>
              <a:t>В 2024 году ВПР по учебным предметам в 4-8 и 11 классах проводятся по образцам и описаниям контрольных измерительных материалов 2023 года </a:t>
            </a:r>
            <a:r>
              <a:rPr lang="ru-RU" dirty="0" smtClean="0">
                <a:latin typeface="Calibri" panose="020F0502020204030204" pitchFamily="34" charset="0"/>
              </a:rPr>
              <a:t>(</a:t>
            </a:r>
            <a:r>
              <a:rPr lang="ru-RU" dirty="0">
                <a:latin typeface="Calibri" panose="020F0502020204030204" pitchFamily="34" charset="0"/>
              </a:rPr>
              <a:t>сайт ФГБУ «ФИОКО» </a:t>
            </a:r>
            <a:r>
              <a:rPr lang="ru-RU" dirty="0">
                <a:solidFill>
                  <a:srgbClr val="0000FF"/>
                </a:solidFill>
                <a:latin typeface="Calibri" panose="020F0502020204030204" pitchFamily="34" charset="0"/>
              </a:rPr>
              <a:t>https://fioco.ru/obraztsi_i_opisaniya_vpr_2023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</a:rPr>
              <a:t>) </a:t>
            </a:r>
          </a:p>
          <a:p>
            <a:endParaRPr lang="ru-RU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ru-RU" sz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1600" b="1" i="1" u="sng" dirty="0" smtClean="0">
                <a:solidFill>
                  <a:srgbClr val="000000"/>
                </a:solidFill>
                <a:latin typeface="Calibri" panose="020F0502020204030204" pitchFamily="34" charset="0"/>
              </a:rPr>
              <a:t>Доступ </a:t>
            </a:r>
            <a:r>
              <a:rPr lang="ru-RU" sz="1600" b="1" i="1" u="sng" dirty="0">
                <a:solidFill>
                  <a:srgbClr val="000000"/>
                </a:solidFill>
                <a:latin typeface="Calibri" panose="020F0502020204030204" pitchFamily="34" charset="0"/>
              </a:rPr>
              <a:t>к скачиванию материалов </a:t>
            </a:r>
            <a:r>
              <a:rPr lang="ru-RU" sz="1600" b="1" i="1" dirty="0">
                <a:solidFill>
                  <a:srgbClr val="000000"/>
                </a:solidFill>
                <a:latin typeface="Calibri" panose="020F0502020204030204" pitchFamily="34" charset="0"/>
              </a:rPr>
              <a:t>проверочных работ в ЛК ОО ФИС ОКО открывается </a:t>
            </a:r>
          </a:p>
          <a:p>
            <a:pPr algn="ctr"/>
            <a:r>
              <a:rPr lang="ru-RU" sz="1600" b="1" i="1" dirty="0">
                <a:solidFill>
                  <a:srgbClr val="000000"/>
                </a:solidFill>
                <a:latin typeface="Calibri" panose="020F0502020204030204" pitchFamily="34" charset="0"/>
              </a:rPr>
              <a:t>не позднее 14.00 по местному </a:t>
            </a:r>
            <a:r>
              <a:rPr lang="ru-RU" sz="1600" b="1" i="1" u="sng" dirty="0">
                <a:solidFill>
                  <a:srgbClr val="000000"/>
                </a:solidFill>
                <a:latin typeface="Calibri" panose="020F0502020204030204" pitchFamily="34" charset="0"/>
              </a:rPr>
              <a:t>времени за два рабочих дня до проведения работы</a:t>
            </a:r>
            <a:r>
              <a:rPr lang="ru-RU" sz="1600" b="1" i="1" dirty="0">
                <a:solidFill>
                  <a:srgbClr val="000000"/>
                </a:solidFill>
                <a:latin typeface="Calibri" panose="020F0502020204030204" pitchFamily="34" charset="0"/>
              </a:rPr>
              <a:t>. 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</a:rPr>
              <a:t>Архивы с материалами проверочных работ будут доступны </a:t>
            </a:r>
            <a:r>
              <a:rPr lang="ru-RU" b="1" u="sng" dirty="0">
                <a:solidFill>
                  <a:srgbClr val="000000"/>
                </a:solidFill>
                <a:latin typeface="Calibri" panose="020F0502020204030204" pitchFamily="34" charset="0"/>
              </a:rPr>
              <a:t>в течение трех рабочих дней после дня проведения</a:t>
            </a:r>
            <a:r>
              <a:rPr lang="ru-RU" u="sng" dirty="0">
                <a:solidFill>
                  <a:srgbClr val="000000"/>
                </a:solidFill>
                <a:latin typeface="Calibri" panose="020F0502020204030204" pitchFamily="34" charset="0"/>
              </a:rPr>
              <a:t>. 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</a:rPr>
              <a:t>Ответственному организатору ОО рекомендуется скачать архивы с материалами ВПР и хранить в течение времени, установленного ОО самостоятельно. </a:t>
            </a:r>
            <a:endParaRPr lang="ru-RU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ru-RU" sz="5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1600" b="1" dirty="0">
                <a:solidFill>
                  <a:srgbClr val="FF0000"/>
                </a:solidFill>
                <a:latin typeface="Calibri" panose="020F0502020204030204" pitchFamily="34" charset="0"/>
              </a:rPr>
              <a:t>Предоставление федеральным организатором материалов ВПР по истечении периода проведения ВПР не предусмотрено. </a:t>
            </a:r>
            <a:endParaRPr lang="ru-RU" sz="1600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ctr"/>
            <a:endParaRPr lang="ru-RU" sz="700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endParaRPr lang="ru-RU" sz="7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1800" b="1" dirty="0" smtClean="0">
                <a:solidFill>
                  <a:srgbClr val="178BFC"/>
                </a:solidFill>
                <a:latin typeface="Calibri" panose="020F0502020204030204" pitchFamily="34" charset="0"/>
              </a:rPr>
              <a:t>Реквизиты доступа обновлены для всех школ края </a:t>
            </a:r>
          </a:p>
          <a:p>
            <a:pPr algn="ctr"/>
            <a:r>
              <a:rPr lang="ru-RU" sz="1800" b="1" dirty="0" smtClean="0">
                <a:solidFill>
                  <a:srgbClr val="178BFC"/>
                </a:solidFill>
                <a:latin typeface="Calibri" panose="020F0502020204030204" pitchFamily="34" charset="0"/>
              </a:rPr>
              <a:t>26 февраля в 9.00 направлены муниципальным координаторам</a:t>
            </a:r>
          </a:p>
          <a:p>
            <a:pPr algn="ctr"/>
            <a:r>
              <a:rPr lang="ru-RU" sz="1800" b="1" dirty="0" smtClean="0">
                <a:solidFill>
                  <a:srgbClr val="178BFC"/>
                </a:solidFill>
                <a:latin typeface="Calibri" panose="020F0502020204030204" pitchFamily="34" charset="0"/>
              </a:rPr>
              <a:t>Передача реквизитов третьим лицам ЗАПРЕЩЕНА!!! </a:t>
            </a:r>
            <a:endParaRPr lang="ru-RU" sz="1800" b="1" dirty="0">
              <a:solidFill>
                <a:srgbClr val="178BFC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89964" y="1680882"/>
            <a:ext cx="7792571" cy="0"/>
          </a:xfrm>
          <a:prstGeom prst="line">
            <a:avLst/>
          </a:prstGeom>
          <a:ln w="571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903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СРОКИ </a:t>
            </a:r>
            <a:r>
              <a:rPr lang="ru-RU" dirty="0"/>
              <a:t>ПРОВЕДЕНИЯ ВПР В 4-8 И 11 КЛАССАХ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615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4686875" y="3395663"/>
            <a:ext cx="123825" cy="12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158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4686875" y="3890963"/>
            <a:ext cx="123825" cy="12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t="1084" r="1999"/>
          <a:stretch/>
        </p:blipFill>
        <p:spPr>
          <a:xfrm>
            <a:off x="1192092" y="866273"/>
            <a:ext cx="7714361" cy="399448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27283" y="1943779"/>
            <a:ext cx="101021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C00000"/>
                </a:solidFill>
              </a:rPr>
              <a:t>*Федерльная </a:t>
            </a:r>
          </a:p>
          <a:p>
            <a:pPr algn="ctr"/>
            <a:r>
              <a:rPr lang="ru-RU" sz="1000" b="1" dirty="0" smtClean="0">
                <a:solidFill>
                  <a:srgbClr val="C00000"/>
                </a:solidFill>
              </a:rPr>
              <a:t>выборка</a:t>
            </a:r>
            <a:endParaRPr lang="ru-RU" sz="10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8429" y="3446751"/>
            <a:ext cx="9717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C00000"/>
                </a:solidFill>
              </a:rPr>
              <a:t>*Федерльная </a:t>
            </a:r>
          </a:p>
          <a:p>
            <a:pPr algn="ctr"/>
            <a:r>
              <a:rPr lang="ru-RU" sz="1000" b="1" dirty="0" smtClean="0">
                <a:solidFill>
                  <a:srgbClr val="C00000"/>
                </a:solidFill>
              </a:rPr>
              <a:t>выборка</a:t>
            </a:r>
            <a:endParaRPr lang="ru-RU" sz="1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41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9001</TotalTime>
  <Words>1767</Words>
  <Application>Microsoft Office PowerPoint</Application>
  <PresentationFormat>Экран (16:9)</PresentationFormat>
  <Paragraphs>232</Paragraphs>
  <Slides>17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Cambria</vt:lpstr>
      <vt:lpstr>Times New Roman</vt:lpstr>
      <vt:lpstr>Verdana</vt:lpstr>
      <vt:lpstr>Wingdings</vt:lpstr>
      <vt:lpstr>Тема Office</vt:lpstr>
      <vt:lpstr>Презентация PowerPoint</vt:lpstr>
      <vt:lpstr>ЦЕЛИ</vt:lpstr>
      <vt:lpstr>ПОДГОТОВКА И ПРОВЕДЕНИЕ ВПР</vt:lpstr>
      <vt:lpstr>СПЕЦИАЛИСТЫ, УЧАСТВУЮЩИЕ В ПРОВЕДЕНИИ ВПР</vt:lpstr>
      <vt:lpstr>УЧАСТНИКИ ВПР </vt:lpstr>
      <vt:lpstr>ИЗМЕНЕНИЯ В ВПР-2024</vt:lpstr>
      <vt:lpstr>ВПР В 6 - 8 КЛАССАХ ПО ПРЕДМЕТАМ НА ОСНОВЕ СЛУЧАЙНОГО ВЫБОРА </vt:lpstr>
      <vt:lpstr>ПРОВЕДЕНИЕ ВПР В 4-8 И 11 КЛАССАХ </vt:lpstr>
      <vt:lpstr>СРОКИ ПРОВЕДЕНИЯ ВПР В 4-8 И 11 КЛАССАХ </vt:lpstr>
      <vt:lpstr>ПРОВЕДЕНИЕ ВПР В КОМПЬЮТЕРНОЙ ФОРМЕ </vt:lpstr>
      <vt:lpstr>ПРОВЕДЕНИЕ ВПР ПО БИОЛОГИИ В 6, 7 И 8 КЛАССАХ </vt:lpstr>
      <vt:lpstr>ОРГАНИЗАЦИЯ ВЫБОРОЧНОГО ПРОВЕДЕНИЯ ВПР  С КОНТРОЛЕМ ОБЪЕКТИВНОСТИ РЕЗУЛЬТАТОВ</vt:lpstr>
      <vt:lpstr>ПРОВЕДЕНИЯ ВПР С КОНТРОЛЕМ ОБЪЕКТИВНОСТИ РЕЗУЛЬТАТОВ</vt:lpstr>
      <vt:lpstr>ПОЛУЧЕНИЕ РЕЗУЛЬТАТОВ  </vt:lpstr>
      <vt:lpstr>КОНТАКТЫ ДЛЯ ВОПРОСОВ И КОНСУЛЬТАЦИЙ </vt:lpstr>
      <vt:lpstr>ГОРЯЧАЯ ЛИНИЯ ВПР В КРАСНОДАРСКОМ КРАЕ</vt:lpstr>
      <vt:lpstr>ЗАДАЧИ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показатели в системе дополнительного образования за 2016 год</dc:title>
  <dc:creator>Любовь Ивановна Федотова</dc:creator>
  <cp:lastModifiedBy>1</cp:lastModifiedBy>
  <cp:revision>789</cp:revision>
  <cp:lastPrinted>2023-12-13T08:42:17Z</cp:lastPrinted>
  <dcterms:created xsi:type="dcterms:W3CDTF">2016-10-12T04:40:03Z</dcterms:created>
  <dcterms:modified xsi:type="dcterms:W3CDTF">2024-02-21T14:57:47Z</dcterms:modified>
</cp:coreProperties>
</file>